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Helvetica Neue" panose="02000503000000020004" pitchFamily="2"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F07060-85B5-42AB-8861-7D255BC9407D}">
  <a:tblStyle styleId="{8DF07060-85B5-42AB-8861-7D255BC9407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fea86bab1c_1_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gfea86bab1c_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ea86bab1c_6_8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fea86bab1c_6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ea86bab1c_6_9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fea86bab1c_6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ea86bab1c_6_10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fea86bab1c_6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ea86bab1c_6_13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fea86bab1c_6_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ea86bab1c_6_13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fea86bab1c_6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ea86bab1c_6_14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fea86bab1c_6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0dfd14baa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400" b="1">
                <a:solidFill>
                  <a:schemeClr val="dk1"/>
                </a:solidFill>
                <a:latin typeface="Helvetica Neue"/>
                <a:ea typeface="Helvetica Neue"/>
                <a:cs typeface="Helvetica Neue"/>
                <a:sym typeface="Helvetica Neue"/>
              </a:rPr>
              <a:t>Illustration</a:t>
            </a:r>
            <a:r>
              <a:rPr lang="en-GB" sz="1400">
                <a:solidFill>
                  <a:schemeClr val="dk1"/>
                </a:solidFill>
                <a:latin typeface="Helvetica Neue"/>
                <a:ea typeface="Helvetica Neue"/>
                <a:cs typeface="Helvetica Neue"/>
                <a:sym typeface="Helvetica Neue"/>
              </a:rPr>
              <a:t>: Cruise ship or Battleship - swimming pool</a:t>
            </a:r>
            <a:endParaRPr sz="1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GB" sz="1400">
                <a:solidFill>
                  <a:schemeClr val="dk1"/>
                </a:solidFill>
                <a:latin typeface="Helvetica Neue"/>
                <a:ea typeface="Helvetica Neue"/>
                <a:cs typeface="Helvetica Neue"/>
                <a:sym typeface="Helvetica Neue"/>
              </a:rPr>
              <a:t>STORY: lady - new christian -tough time. How doing. I'm ok - first sunday I was in king's arms simon spoke on born into cruise ship or battleship.</a:t>
            </a:r>
            <a:endParaRPr sz="1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GB" sz="1400">
                <a:solidFill>
                  <a:schemeClr val="dk1"/>
                </a:solidFill>
                <a:latin typeface="Helvetica Neue"/>
                <a:ea typeface="Helvetica Neue"/>
                <a:cs typeface="Helvetica Neue"/>
                <a:sym typeface="Helvetica Neue"/>
              </a:rPr>
              <a:t>teach people kingdom is now - also not yet. Live in that tension. Yes we win the war. In fact the war is already won - sin has been defeated. Death where is your sting - but there is still a battle // enemy is still a roaring lion // </a:t>
            </a:r>
            <a:endParaRPr sz="1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GB" sz="1400" b="1">
                <a:solidFill>
                  <a:schemeClr val="dk1"/>
                </a:solidFill>
                <a:latin typeface="Helvetica Neue"/>
                <a:ea typeface="Helvetica Neue"/>
                <a:cs typeface="Helvetica Neue"/>
                <a:sym typeface="Helvetica Neue"/>
              </a:rPr>
              <a:t>Prayer</a:t>
            </a:r>
            <a:r>
              <a:rPr lang="en-GB" sz="1400">
                <a:solidFill>
                  <a:schemeClr val="dk1"/>
                </a:solidFill>
                <a:latin typeface="Helvetica Neue"/>
                <a:ea typeface="Helvetica Neue"/>
                <a:cs typeface="Helvetica Neue"/>
                <a:sym typeface="Helvetica Neue"/>
              </a:rPr>
              <a:t> model you use (“I have never seen this healed / one day you will be fully healed / stand with you for his invading kingdom”)</a:t>
            </a:r>
            <a:endParaRPr sz="14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164" name="Google Shape;164;g110dfd14baa_0_6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ea86bab1c_6_2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fea86bab1c_6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ea86bab1c_6_15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gfea86bab1c_6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ea86bab1c_1_1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gfea86bab1c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ea86bab1c_6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gfea86bab1c_6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ea86bab1c_6_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fea86bab1c_6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ea86bab1c_6_1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fea86bab1c_6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ea86bab1c_6_1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fea86bab1c_6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ea86bab1c_1_2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fea86bab1c_1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ea86bab1c_6_5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fea86bab1c_6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ea86bab1c_6_6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fea86bab1c_6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85801" y="1597820"/>
            <a:ext cx="7772402" cy="1102518"/>
          </a:xfrm>
          <a:prstGeom prst="rect">
            <a:avLst/>
          </a:prstGeom>
          <a:noFill/>
          <a:ln>
            <a:noFill/>
          </a:ln>
        </p:spPr>
        <p:txBody>
          <a:bodyPr spcFirstLastPara="1" wrap="square" lIns="45725" tIns="45725" rIns="45725" bIns="45725" anchor="t" anchorCtr="0">
            <a:norm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63" name="Google Shape;63;p15"/>
          <p:cNvSpPr txBox="1">
            <a:spLocks noGrp="1"/>
          </p:cNvSpPr>
          <p:nvPr>
            <p:ph type="body" idx="1"/>
          </p:nvPr>
        </p:nvSpPr>
        <p:spPr>
          <a:xfrm>
            <a:off x="1371603" y="2914650"/>
            <a:ext cx="6400803" cy="1314450"/>
          </a:xfrm>
          <a:prstGeom prst="rect">
            <a:avLst/>
          </a:prstGeom>
          <a:noFill/>
          <a:ln>
            <a:noFill/>
          </a:ln>
        </p:spPr>
        <p:txBody>
          <a:bodyPr spcFirstLastPara="1" wrap="square" lIns="45725" tIns="45725" rIns="45725" bIns="45725" anchor="t" anchorCtr="0">
            <a:normAutofit/>
          </a:bodyPr>
          <a:lstStyle>
            <a:lvl1pPr marL="457200" lvl="0" indent="-228600" algn="ctr">
              <a:lnSpc>
                <a:spcPct val="100000"/>
              </a:lnSpc>
              <a:spcBef>
                <a:spcPts val="1500"/>
              </a:spcBef>
              <a:spcAft>
                <a:spcPts val="0"/>
              </a:spcAft>
              <a:buClr>
                <a:srgbClr val="888888"/>
              </a:buClr>
              <a:buSzPts val="700"/>
              <a:buNone/>
              <a:defRPr/>
            </a:lvl1pPr>
            <a:lvl2pPr marL="914400" lvl="1" indent="-228600" algn="ctr">
              <a:lnSpc>
                <a:spcPct val="100000"/>
              </a:lnSpc>
              <a:spcBef>
                <a:spcPts val="1500"/>
              </a:spcBef>
              <a:spcAft>
                <a:spcPts val="0"/>
              </a:spcAft>
              <a:buClr>
                <a:srgbClr val="888888"/>
              </a:buClr>
              <a:buSzPts val="700"/>
              <a:buNone/>
              <a:defRPr/>
            </a:lvl2pPr>
            <a:lvl3pPr marL="1371600" lvl="2" indent="-228600" algn="ctr">
              <a:lnSpc>
                <a:spcPct val="100000"/>
              </a:lnSpc>
              <a:spcBef>
                <a:spcPts val="1500"/>
              </a:spcBef>
              <a:spcAft>
                <a:spcPts val="0"/>
              </a:spcAft>
              <a:buClr>
                <a:srgbClr val="888888"/>
              </a:buClr>
              <a:buSzPts val="700"/>
              <a:buNone/>
              <a:defRPr/>
            </a:lvl3pPr>
            <a:lvl4pPr marL="1828800" lvl="3" indent="-228600" algn="ctr">
              <a:lnSpc>
                <a:spcPct val="100000"/>
              </a:lnSpc>
              <a:spcBef>
                <a:spcPts val="1500"/>
              </a:spcBef>
              <a:spcAft>
                <a:spcPts val="0"/>
              </a:spcAft>
              <a:buClr>
                <a:srgbClr val="888888"/>
              </a:buClr>
              <a:buSzPts val="700"/>
              <a:buNone/>
              <a:defRPr/>
            </a:lvl4pPr>
            <a:lvl5pPr marL="2286000" lvl="4" indent="-228600" algn="ctr">
              <a:lnSpc>
                <a:spcPct val="100000"/>
              </a:lnSpc>
              <a:spcBef>
                <a:spcPts val="1500"/>
              </a:spcBef>
              <a:spcAft>
                <a:spcPts val="0"/>
              </a:spcAft>
              <a:buClr>
                <a:srgbClr val="888888"/>
              </a:buClr>
              <a:buSzPts val="700"/>
              <a:buNone/>
              <a:defRPr/>
            </a:lvl5pPr>
            <a:lvl6pPr marL="2743200" lvl="5" indent="-273050" algn="ctr">
              <a:lnSpc>
                <a:spcPct val="100000"/>
              </a:lnSpc>
              <a:spcBef>
                <a:spcPts val="1500"/>
              </a:spcBef>
              <a:spcAft>
                <a:spcPts val="0"/>
              </a:spcAft>
              <a:buClr>
                <a:srgbClr val="888888"/>
              </a:buClr>
              <a:buSzPts val="700"/>
              <a:buChar char="•"/>
              <a:defRPr/>
            </a:lvl6pPr>
            <a:lvl7pPr marL="3200400" lvl="6" indent="-273050" algn="ctr">
              <a:lnSpc>
                <a:spcPct val="100000"/>
              </a:lnSpc>
              <a:spcBef>
                <a:spcPts val="1500"/>
              </a:spcBef>
              <a:spcAft>
                <a:spcPts val="0"/>
              </a:spcAft>
              <a:buClr>
                <a:srgbClr val="888888"/>
              </a:buClr>
              <a:buSzPts val="700"/>
              <a:buChar char="•"/>
              <a:defRPr/>
            </a:lvl7pPr>
            <a:lvl8pPr marL="3657600" lvl="7" indent="-273050" algn="ctr">
              <a:lnSpc>
                <a:spcPct val="100000"/>
              </a:lnSpc>
              <a:spcBef>
                <a:spcPts val="1500"/>
              </a:spcBef>
              <a:spcAft>
                <a:spcPts val="0"/>
              </a:spcAft>
              <a:buClr>
                <a:srgbClr val="888888"/>
              </a:buClr>
              <a:buSzPts val="700"/>
              <a:buChar char="•"/>
              <a:defRPr/>
            </a:lvl8pPr>
            <a:lvl9pPr marL="4114800" lvl="8" indent="-273050" algn="ctr">
              <a:lnSpc>
                <a:spcPct val="100000"/>
              </a:lnSpc>
              <a:spcBef>
                <a:spcPts val="1500"/>
              </a:spcBef>
              <a:spcAft>
                <a:spcPts val="0"/>
              </a:spcAft>
              <a:buClr>
                <a:srgbClr val="888888"/>
              </a:buClr>
              <a:buSzPts val="700"/>
              <a:buChar char="•"/>
              <a:defRPr/>
            </a:lvl9pPr>
          </a:lstStyle>
          <a:p>
            <a:endParaRPr/>
          </a:p>
        </p:txBody>
      </p:sp>
      <p:sp>
        <p:nvSpPr>
          <p:cNvPr id="64" name="Google Shape;64;p15"/>
          <p:cNvSpPr txBox="1">
            <a:spLocks noGrp="1"/>
          </p:cNvSpPr>
          <p:nvPr>
            <p:ph type="sldNum" idx="12"/>
          </p:nvPr>
        </p:nvSpPr>
        <p:spPr>
          <a:xfrm>
            <a:off x="6553202" y="4767264"/>
            <a:ext cx="575723" cy="620074"/>
          </a:xfrm>
          <a:prstGeom prst="rect">
            <a:avLst/>
          </a:prstGeom>
          <a:noFill/>
          <a:ln>
            <a:noFill/>
          </a:ln>
        </p:spPr>
        <p:txBody>
          <a:bodyPr spcFirstLastPara="1" wrap="square" lIns="45725" tIns="45725" rIns="45725" bIns="45725" anchor="t" anchorCtr="0">
            <a:spAutoFit/>
          </a:bodyPr>
          <a:lstStyle>
            <a:lvl1pPr marL="0" lvl="0" indent="0" algn="l">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1pPr>
            <a:lvl2pPr marL="0" lvl="1" indent="0" algn="l">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2pPr>
            <a:lvl3pPr marL="0" lvl="2" indent="0" algn="l">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3pPr>
            <a:lvl4pPr marL="0" lvl="3" indent="0" algn="l">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4pPr>
            <a:lvl5pPr marL="0" lvl="4" indent="0" algn="l">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5pPr>
            <a:lvl6pPr marL="0" lvl="5" indent="0" algn="l">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6pPr>
            <a:lvl7pPr marL="0" lvl="6" indent="0" algn="l">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7pPr>
            <a:lvl8pPr marL="0" lvl="7" indent="0" algn="l">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8pPr>
            <a:lvl9pPr marL="0" lvl="8" indent="0" algn="l">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85801" y="1597820"/>
            <a:ext cx="7772402" cy="1102518"/>
          </a:xfrm>
          <a:prstGeom prst="rect">
            <a:avLst/>
          </a:prstGeom>
          <a:noFill/>
          <a:ln>
            <a:noFill/>
          </a:ln>
        </p:spPr>
        <p:txBody>
          <a:bodyPr spcFirstLastPara="1" wrap="square" lIns="45725" tIns="45725" rIns="45725" bIns="45725" anchor="t" anchorCtr="0">
            <a:normAutofit/>
          </a:bodyPr>
          <a:lstStyle>
            <a:lvl1pPr marR="0" lvl="0" algn="ctr" rtl="0">
              <a:lnSpc>
                <a:spcPct val="100000"/>
              </a:lnSpc>
              <a:spcBef>
                <a:spcPts val="0"/>
              </a:spcBef>
              <a:spcAft>
                <a:spcPts val="0"/>
              </a:spcAft>
              <a:buClr>
                <a:srgbClr val="000000"/>
              </a:buClr>
              <a:buSzPts val="8700"/>
              <a:buFont typeface="Calibri"/>
              <a:buNone/>
              <a:defRPr sz="87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8700"/>
              <a:buFont typeface="Calibri"/>
              <a:buNone/>
              <a:defRPr sz="87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8700"/>
              <a:buFont typeface="Calibri"/>
              <a:buNone/>
              <a:defRPr sz="87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8700"/>
              <a:buFont typeface="Calibri"/>
              <a:buNone/>
              <a:defRPr sz="87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8700"/>
              <a:buFont typeface="Calibri"/>
              <a:buNone/>
              <a:defRPr sz="87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8700"/>
              <a:buFont typeface="Calibri"/>
              <a:buNone/>
              <a:defRPr sz="87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8700"/>
              <a:buFont typeface="Calibri"/>
              <a:buNone/>
              <a:defRPr sz="87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8700"/>
              <a:buFont typeface="Calibri"/>
              <a:buNone/>
              <a:defRPr sz="87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8700"/>
              <a:buFont typeface="Calibri"/>
              <a:buNone/>
              <a:defRPr sz="8700" b="0" i="0" u="none" strike="noStrike" cap="none">
                <a:solidFill>
                  <a:srgbClr val="000000"/>
                </a:solidFill>
                <a:latin typeface="Calibri"/>
                <a:ea typeface="Calibri"/>
                <a:cs typeface="Calibri"/>
                <a:sym typeface="Calibri"/>
              </a:defRPr>
            </a:lvl9pPr>
          </a:lstStyle>
          <a:p>
            <a:endParaRPr/>
          </a:p>
        </p:txBody>
      </p:sp>
      <p:sp>
        <p:nvSpPr>
          <p:cNvPr id="58" name="Google Shape;58;p14"/>
          <p:cNvSpPr txBox="1">
            <a:spLocks noGrp="1"/>
          </p:cNvSpPr>
          <p:nvPr>
            <p:ph type="body" idx="1"/>
          </p:nvPr>
        </p:nvSpPr>
        <p:spPr>
          <a:xfrm>
            <a:off x="1371603" y="2914650"/>
            <a:ext cx="6400803" cy="1314450"/>
          </a:xfrm>
          <a:prstGeom prst="rect">
            <a:avLst/>
          </a:prstGeom>
          <a:noFill/>
          <a:ln>
            <a:noFill/>
          </a:ln>
        </p:spPr>
        <p:txBody>
          <a:bodyPr spcFirstLastPara="1" wrap="square" lIns="45725" tIns="45725" rIns="45725" bIns="45725" anchor="t" anchorCtr="0">
            <a:normAutofit/>
          </a:bodyPr>
          <a:lstStyle>
            <a:lvl1pPr marL="457200" marR="0" lvl="0" indent="-228600" algn="ctr" rtl="0">
              <a:lnSpc>
                <a:spcPct val="100000"/>
              </a:lnSpc>
              <a:spcBef>
                <a:spcPts val="1500"/>
              </a:spcBef>
              <a:spcAft>
                <a:spcPts val="0"/>
              </a:spcAft>
              <a:buClr>
                <a:srgbClr val="888888"/>
              </a:buClr>
              <a:buSzPts val="6300"/>
              <a:buFont typeface="Calibri"/>
              <a:buNone/>
              <a:defRPr sz="6300" b="0" i="0" u="none" strike="noStrike" cap="none">
                <a:solidFill>
                  <a:srgbClr val="888888"/>
                </a:solidFill>
                <a:latin typeface="Calibri"/>
                <a:ea typeface="Calibri"/>
                <a:cs typeface="Calibri"/>
                <a:sym typeface="Calibri"/>
              </a:defRPr>
            </a:lvl1pPr>
            <a:lvl2pPr marL="914400" marR="0" lvl="1" indent="-228600" algn="ctr" rtl="0">
              <a:lnSpc>
                <a:spcPct val="100000"/>
              </a:lnSpc>
              <a:spcBef>
                <a:spcPts val="1500"/>
              </a:spcBef>
              <a:spcAft>
                <a:spcPts val="0"/>
              </a:spcAft>
              <a:buClr>
                <a:srgbClr val="888888"/>
              </a:buClr>
              <a:buSzPts val="6300"/>
              <a:buFont typeface="Calibri"/>
              <a:buNone/>
              <a:defRPr sz="6300" b="0" i="0" u="none" strike="noStrike" cap="none">
                <a:solidFill>
                  <a:srgbClr val="888888"/>
                </a:solidFill>
                <a:latin typeface="Calibri"/>
                <a:ea typeface="Calibri"/>
                <a:cs typeface="Calibri"/>
                <a:sym typeface="Calibri"/>
              </a:defRPr>
            </a:lvl2pPr>
            <a:lvl3pPr marL="1371600" marR="0" lvl="2" indent="-228600" algn="ctr" rtl="0">
              <a:lnSpc>
                <a:spcPct val="100000"/>
              </a:lnSpc>
              <a:spcBef>
                <a:spcPts val="1500"/>
              </a:spcBef>
              <a:spcAft>
                <a:spcPts val="0"/>
              </a:spcAft>
              <a:buClr>
                <a:srgbClr val="888888"/>
              </a:buClr>
              <a:buSzPts val="6300"/>
              <a:buFont typeface="Calibri"/>
              <a:buNone/>
              <a:defRPr sz="6300" b="0" i="0" u="none" strike="noStrike" cap="none">
                <a:solidFill>
                  <a:srgbClr val="888888"/>
                </a:solidFill>
                <a:latin typeface="Calibri"/>
                <a:ea typeface="Calibri"/>
                <a:cs typeface="Calibri"/>
                <a:sym typeface="Calibri"/>
              </a:defRPr>
            </a:lvl3pPr>
            <a:lvl4pPr marL="1828800" marR="0" lvl="3" indent="-228600" algn="ctr" rtl="0">
              <a:lnSpc>
                <a:spcPct val="100000"/>
              </a:lnSpc>
              <a:spcBef>
                <a:spcPts val="1500"/>
              </a:spcBef>
              <a:spcAft>
                <a:spcPts val="0"/>
              </a:spcAft>
              <a:buClr>
                <a:srgbClr val="888888"/>
              </a:buClr>
              <a:buSzPts val="6300"/>
              <a:buFont typeface="Calibri"/>
              <a:buNone/>
              <a:defRPr sz="6300" b="0" i="0" u="none" strike="noStrike" cap="none">
                <a:solidFill>
                  <a:srgbClr val="888888"/>
                </a:solidFill>
                <a:latin typeface="Calibri"/>
                <a:ea typeface="Calibri"/>
                <a:cs typeface="Calibri"/>
                <a:sym typeface="Calibri"/>
              </a:defRPr>
            </a:lvl4pPr>
            <a:lvl5pPr marL="2286000" marR="0" lvl="4" indent="-228600" algn="ctr" rtl="0">
              <a:lnSpc>
                <a:spcPct val="100000"/>
              </a:lnSpc>
              <a:spcBef>
                <a:spcPts val="1500"/>
              </a:spcBef>
              <a:spcAft>
                <a:spcPts val="0"/>
              </a:spcAft>
              <a:buClr>
                <a:srgbClr val="888888"/>
              </a:buClr>
              <a:buSzPts val="6300"/>
              <a:buFont typeface="Calibri"/>
              <a:buNone/>
              <a:defRPr sz="6300" b="0" i="0" u="none" strike="noStrike" cap="none">
                <a:solidFill>
                  <a:srgbClr val="888888"/>
                </a:solidFill>
                <a:latin typeface="Calibri"/>
                <a:ea typeface="Calibri"/>
                <a:cs typeface="Calibri"/>
                <a:sym typeface="Calibri"/>
              </a:defRPr>
            </a:lvl5pPr>
            <a:lvl6pPr marL="2743200" marR="0" lvl="5" indent="-628650" algn="ctr" rtl="0">
              <a:lnSpc>
                <a:spcPct val="100000"/>
              </a:lnSpc>
              <a:spcBef>
                <a:spcPts val="1500"/>
              </a:spcBef>
              <a:spcAft>
                <a:spcPts val="0"/>
              </a:spcAft>
              <a:buClr>
                <a:srgbClr val="888888"/>
              </a:buClr>
              <a:buSzPts val="6300"/>
              <a:buFont typeface="Calibri"/>
              <a:buChar char="•"/>
              <a:defRPr sz="6300" b="0" i="0" u="none" strike="noStrike" cap="none">
                <a:solidFill>
                  <a:srgbClr val="888888"/>
                </a:solidFill>
                <a:latin typeface="Calibri"/>
                <a:ea typeface="Calibri"/>
                <a:cs typeface="Calibri"/>
                <a:sym typeface="Calibri"/>
              </a:defRPr>
            </a:lvl6pPr>
            <a:lvl7pPr marL="3200400" marR="0" lvl="6" indent="-628650" algn="ctr" rtl="0">
              <a:lnSpc>
                <a:spcPct val="100000"/>
              </a:lnSpc>
              <a:spcBef>
                <a:spcPts val="1500"/>
              </a:spcBef>
              <a:spcAft>
                <a:spcPts val="0"/>
              </a:spcAft>
              <a:buClr>
                <a:srgbClr val="888888"/>
              </a:buClr>
              <a:buSzPts val="6300"/>
              <a:buFont typeface="Calibri"/>
              <a:buChar char="•"/>
              <a:defRPr sz="6300" b="0" i="0" u="none" strike="noStrike" cap="none">
                <a:solidFill>
                  <a:srgbClr val="888888"/>
                </a:solidFill>
                <a:latin typeface="Calibri"/>
                <a:ea typeface="Calibri"/>
                <a:cs typeface="Calibri"/>
                <a:sym typeface="Calibri"/>
              </a:defRPr>
            </a:lvl7pPr>
            <a:lvl8pPr marL="3657600" marR="0" lvl="7" indent="-628650" algn="ctr" rtl="0">
              <a:lnSpc>
                <a:spcPct val="100000"/>
              </a:lnSpc>
              <a:spcBef>
                <a:spcPts val="1500"/>
              </a:spcBef>
              <a:spcAft>
                <a:spcPts val="0"/>
              </a:spcAft>
              <a:buClr>
                <a:srgbClr val="888888"/>
              </a:buClr>
              <a:buSzPts val="6300"/>
              <a:buFont typeface="Calibri"/>
              <a:buChar char="•"/>
              <a:defRPr sz="6300" b="0" i="0" u="none" strike="noStrike" cap="none">
                <a:solidFill>
                  <a:srgbClr val="888888"/>
                </a:solidFill>
                <a:latin typeface="Calibri"/>
                <a:ea typeface="Calibri"/>
                <a:cs typeface="Calibri"/>
                <a:sym typeface="Calibri"/>
              </a:defRPr>
            </a:lvl8pPr>
            <a:lvl9pPr marL="4114800" marR="0" lvl="8" indent="-628650" algn="ctr" rtl="0">
              <a:lnSpc>
                <a:spcPct val="100000"/>
              </a:lnSpc>
              <a:spcBef>
                <a:spcPts val="1500"/>
              </a:spcBef>
              <a:spcAft>
                <a:spcPts val="0"/>
              </a:spcAft>
              <a:buClr>
                <a:srgbClr val="888888"/>
              </a:buClr>
              <a:buSzPts val="6300"/>
              <a:buFont typeface="Calibri"/>
              <a:buChar char="•"/>
              <a:defRPr sz="6300" b="0" i="0" u="none" strike="noStrike" cap="none">
                <a:solidFill>
                  <a:srgbClr val="888888"/>
                </a:solidFill>
                <a:latin typeface="Calibri"/>
                <a:ea typeface="Calibri"/>
                <a:cs typeface="Calibri"/>
                <a:sym typeface="Calibri"/>
              </a:defRPr>
            </a:lvl9pPr>
          </a:lstStyle>
          <a:p>
            <a:endParaRPr/>
          </a:p>
        </p:txBody>
      </p:sp>
      <p:pic>
        <p:nvPicPr>
          <p:cNvPr id="59" name="Google Shape;59;p14" descr="Big_Idea_blank_2.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0" name="Google Shape;60;p14"/>
          <p:cNvSpPr txBox="1">
            <a:spLocks noGrp="1"/>
          </p:cNvSpPr>
          <p:nvPr>
            <p:ph type="sldNum" idx="12"/>
          </p:nvPr>
        </p:nvSpPr>
        <p:spPr>
          <a:xfrm>
            <a:off x="6553202" y="4767264"/>
            <a:ext cx="575723" cy="620074"/>
          </a:xfrm>
          <a:prstGeom prst="rect">
            <a:avLst/>
          </a:prstGeom>
          <a:noFill/>
          <a:ln>
            <a:noFill/>
          </a:ln>
        </p:spPr>
        <p:txBody>
          <a:bodyPr spcFirstLastPara="1" wrap="square" lIns="45725" tIns="45725" rIns="45725" bIns="45725" anchor="t" anchorCtr="0">
            <a:spAutoFit/>
          </a:bodyPr>
          <a:lstStyle>
            <a:lvl1pPr marL="0" marR="0" lvl="0" indent="0" algn="l"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3600"/>
              <a:buFont typeface="Calibri"/>
              <a:buNone/>
              <a:defRPr sz="3600" b="0" i="0" u="none" strike="noStrike" cap="none">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a:t>
            </a:fld>
            <a:endParaRPr sz="5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emcitv.com/bible/esaie-61-2.html#2"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emcitv.com/bible/esaie-61-3.html#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ctrTitle" idx="4294967295"/>
          </p:nvPr>
        </p:nvSpPr>
        <p:spPr>
          <a:xfrm>
            <a:off x="685801" y="1597820"/>
            <a:ext cx="7772402" cy="1102518"/>
          </a:xfrm>
          <a:prstGeom prst="rect">
            <a:avLst/>
          </a:prstGeom>
          <a:noFill/>
          <a:ln>
            <a:noFill/>
          </a:ln>
        </p:spPr>
        <p:txBody>
          <a:bodyPr spcFirstLastPara="1" wrap="square" lIns="45725" tIns="45725" rIns="45725" bIns="45725" anchor="t" anchorCtr="0">
            <a:normAutofit/>
          </a:bodyPr>
          <a:lstStyle/>
          <a:p>
            <a:pPr marL="0" marR="0" lvl="0" indent="0" algn="ctr" rtl="0">
              <a:lnSpc>
                <a:spcPct val="100000"/>
              </a:lnSpc>
              <a:spcBef>
                <a:spcPts val="0"/>
              </a:spcBef>
              <a:spcAft>
                <a:spcPts val="0"/>
              </a:spcAft>
              <a:buClr>
                <a:srgbClr val="000000"/>
              </a:buClr>
              <a:buSzPts val="6800"/>
              <a:buFont typeface="Calibri"/>
              <a:buNone/>
            </a:pPr>
            <a:endParaRPr sz="6800" b="0" i="0" u="none" strike="noStrike" cap="none">
              <a:solidFill>
                <a:srgbClr val="000000"/>
              </a:solidFill>
              <a:latin typeface="Calibri"/>
              <a:ea typeface="Calibri"/>
              <a:cs typeface="Calibri"/>
              <a:sym typeface="Calibri"/>
            </a:endParaRPr>
          </a:p>
        </p:txBody>
      </p:sp>
      <p:sp>
        <p:nvSpPr>
          <p:cNvPr id="70" name="Google Shape;70;p16"/>
          <p:cNvSpPr txBox="1">
            <a:spLocks noGrp="1"/>
          </p:cNvSpPr>
          <p:nvPr>
            <p:ph type="subTitle" idx="4294967295"/>
          </p:nvPr>
        </p:nvSpPr>
        <p:spPr>
          <a:xfrm>
            <a:off x="1371603" y="2914650"/>
            <a:ext cx="6400803" cy="1314450"/>
          </a:xfrm>
          <a:prstGeom prst="rect">
            <a:avLst/>
          </a:prstGeom>
          <a:noFill/>
          <a:ln>
            <a:noFill/>
          </a:ln>
        </p:spPr>
        <p:txBody>
          <a:bodyPr spcFirstLastPara="1" wrap="square" lIns="45725" tIns="45725" rIns="45725" bIns="45725" anchor="t" anchorCtr="0">
            <a:normAutofit/>
          </a:bodyPr>
          <a:lstStyle/>
          <a:p>
            <a:pPr marL="0" marR="0" lvl="0" indent="0" algn="ctr" rtl="0">
              <a:lnSpc>
                <a:spcPct val="100000"/>
              </a:lnSpc>
              <a:spcBef>
                <a:spcPts val="0"/>
              </a:spcBef>
              <a:spcAft>
                <a:spcPts val="0"/>
              </a:spcAft>
              <a:buClr>
                <a:srgbClr val="888888"/>
              </a:buClr>
              <a:buSzPts val="5600"/>
              <a:buFont typeface="Calibri"/>
              <a:buNone/>
            </a:pPr>
            <a:endParaRPr sz="5600" b="0" i="0" u="none" strike="noStrike" cap="none">
              <a:solidFill>
                <a:srgbClr val="888888"/>
              </a:solidFill>
              <a:latin typeface="Calibri"/>
              <a:ea typeface="Calibri"/>
              <a:cs typeface="Calibri"/>
              <a:sym typeface="Calibri"/>
            </a:endParaRPr>
          </a:p>
        </p:txBody>
      </p:sp>
      <p:pic>
        <p:nvPicPr>
          <p:cNvPr id="71" name="Google Shape;71;p16" descr="Big_Idea_main.jpg"/>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5"/>
          <p:cNvSpPr txBox="1"/>
          <p:nvPr/>
        </p:nvSpPr>
        <p:spPr>
          <a:xfrm>
            <a:off x="387925" y="215675"/>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Nature</a:t>
            </a:r>
            <a:endParaRPr sz="3000" b="1">
              <a:solidFill>
                <a:schemeClr val="lt1"/>
              </a:solidFill>
              <a:latin typeface="Open Sans"/>
              <a:ea typeface="Open Sans"/>
              <a:cs typeface="Open Sans"/>
              <a:sym typeface="Open Sans"/>
            </a:endParaRPr>
          </a:p>
        </p:txBody>
      </p:sp>
      <p:sp>
        <p:nvSpPr>
          <p:cNvPr id="125" name="Google Shape;125;p25"/>
          <p:cNvSpPr txBox="1"/>
          <p:nvPr/>
        </p:nvSpPr>
        <p:spPr>
          <a:xfrm>
            <a:off x="183000" y="741250"/>
            <a:ext cx="7388100" cy="380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2700" i="1">
                <a:solidFill>
                  <a:schemeClr val="lt1"/>
                </a:solidFill>
                <a:latin typeface="Open Sans"/>
                <a:ea typeface="Open Sans"/>
                <a:cs typeface="Open Sans"/>
                <a:sym typeface="Open Sans"/>
              </a:rPr>
              <a:t>Isaiah 61:1-3 </a:t>
            </a:r>
            <a:r>
              <a:rPr lang="en-GB" sz="1800">
                <a:solidFill>
                  <a:schemeClr val="lt1"/>
                </a:solidFill>
              </a:rPr>
              <a:t>L'Esprit de l'Eternel, du Seigneur, est sur moi car l'Eternel m'a oint pour annoncer aux humiliés une bonne nouvelle. Oui, il m'a envoyé afin de panser ceux qui ont le coeur brisé, d'annoncer aux captifs leur délivrance et à ceux qui sont prisonniers leur mise en liberté,</a:t>
            </a:r>
            <a:r>
              <a:rPr lang="en-GB" sz="1650">
                <a:solidFill>
                  <a:schemeClr val="lt1"/>
                </a:solidFill>
              </a:rPr>
              <a:t> </a:t>
            </a:r>
            <a:r>
              <a:rPr lang="en-GB" sz="1800" b="1">
                <a:solidFill>
                  <a:schemeClr val="lt1"/>
                </a:solidFill>
                <a:uFill>
                  <a:noFill/>
                </a:uFill>
                <a:hlinkClick r:id="rId3">
                  <a:extLst>
                    <a:ext uri="{A12FA001-AC4F-418D-AE19-62706E023703}">
                      <ahyp:hlinkClr xmlns:ahyp="http://schemas.microsoft.com/office/drawing/2018/hyperlinkcolor" val="tx"/>
                    </a:ext>
                  </a:extLst>
                </a:hlinkClick>
              </a:rPr>
              <a:t>2</a:t>
            </a:r>
            <a:r>
              <a:rPr lang="en-GB" sz="1650">
                <a:solidFill>
                  <a:schemeClr val="lt1"/>
                </a:solidFill>
              </a:rPr>
              <a:t> </a:t>
            </a:r>
            <a:r>
              <a:rPr lang="en-GB" sz="1800">
                <a:solidFill>
                  <a:schemeClr val="lt1"/>
                </a:solidFill>
              </a:rPr>
              <a:t>afin de proclamer l'année de la faveur de l'Eternel et un jour de rétribution pour notre Dieu, afin de consoler tous ceux qui mènent deuil,</a:t>
            </a:r>
            <a:r>
              <a:rPr lang="en-GB" sz="1650">
                <a:solidFill>
                  <a:schemeClr val="lt1"/>
                </a:solidFill>
              </a:rPr>
              <a:t> </a:t>
            </a:r>
            <a:r>
              <a:rPr lang="en-GB" sz="1800" b="1">
                <a:solidFill>
                  <a:schemeClr val="lt1"/>
                </a:solidFill>
                <a:uFill>
                  <a:noFill/>
                </a:uFill>
                <a:hlinkClick r:id="rId4">
                  <a:extLst>
                    <a:ext uri="{A12FA001-AC4F-418D-AE19-62706E023703}">
                      <ahyp:hlinkClr xmlns:ahyp="http://schemas.microsoft.com/office/drawing/2018/hyperlinkcolor" val="tx"/>
                    </a:ext>
                  </a:extLst>
                </a:hlinkClick>
              </a:rPr>
              <a:t>3</a:t>
            </a:r>
            <a:r>
              <a:rPr lang="en-GB" sz="1650">
                <a:solidFill>
                  <a:schemeClr val="lt1"/>
                </a:solidFill>
              </a:rPr>
              <a:t> </a:t>
            </a:r>
            <a:r>
              <a:rPr lang="en-GB" sz="1800">
                <a:solidFill>
                  <a:schemeClr val="lt1"/>
                </a:solidFill>
              </a:rPr>
              <a:t>et d'apporter à ceux qui, dans Sion, sont endeuillés, la splendeur au lieu de la cendre, pour mettre sur leur tête l'huile de l'allégresse au lieu du deuil, et pour les vêtir d'habits de louange au lieu d'un esprit abattu, afin qu'on les appelle : « Les chênes de justice, la plantation de l'Eternel qui manifestent sa splendeur ».</a:t>
            </a:r>
            <a:endParaRPr sz="3200" i="1">
              <a:solidFill>
                <a:schemeClr val="lt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p:nvPr/>
        </p:nvSpPr>
        <p:spPr>
          <a:xfrm>
            <a:off x="6925" y="63275"/>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Nature</a:t>
            </a:r>
            <a:endParaRPr sz="3000" b="1">
              <a:solidFill>
                <a:schemeClr val="lt1"/>
              </a:solidFill>
              <a:latin typeface="Open Sans"/>
              <a:ea typeface="Open Sans"/>
              <a:cs typeface="Open Sans"/>
              <a:sym typeface="Open Sans"/>
            </a:endParaRPr>
          </a:p>
        </p:txBody>
      </p:sp>
      <p:graphicFrame>
        <p:nvGraphicFramePr>
          <p:cNvPr id="131" name="Google Shape;131;p26"/>
          <p:cNvGraphicFramePr/>
          <p:nvPr/>
        </p:nvGraphicFramePr>
        <p:xfrm>
          <a:off x="403300" y="679675"/>
          <a:ext cx="3000000" cy="3000000"/>
        </p:xfrm>
        <a:graphic>
          <a:graphicData uri="http://schemas.openxmlformats.org/drawingml/2006/table">
            <a:tbl>
              <a:tblPr>
                <a:noFill/>
                <a:tableStyleId>{8DF07060-85B5-42AB-8861-7D255BC9407D}</a:tableStyleId>
              </a:tblPr>
              <a:tblGrid>
                <a:gridCol w="2040875">
                  <a:extLst>
                    <a:ext uri="{9D8B030D-6E8A-4147-A177-3AD203B41FA5}">
                      <a16:colId xmlns:a16="http://schemas.microsoft.com/office/drawing/2014/main" val="20000"/>
                    </a:ext>
                  </a:extLst>
                </a:gridCol>
                <a:gridCol w="54628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GB" sz="1800" b="1">
                          <a:latin typeface="Helvetica Neue"/>
                          <a:ea typeface="Helvetica Neue"/>
                          <a:cs typeface="Helvetica Neue"/>
                          <a:sym typeface="Helvetica Neue"/>
                        </a:rPr>
                        <a:t>Kingdom theme</a:t>
                      </a:r>
                      <a:endParaRPr sz="1800" b="1">
                        <a:latin typeface="Helvetica Neue"/>
                        <a:ea typeface="Helvetica Neue"/>
                        <a:cs typeface="Helvetica Neue"/>
                        <a:sym typeface="Helvetica Neue"/>
                      </a:endParaRPr>
                    </a:p>
                  </a:txBody>
                  <a:tcPr marL="25400" marR="31750" marT="31750" marB="31750">
                    <a:lnL w="12700" cap="flat" cmpd="sng">
                      <a:solidFill>
                        <a:srgbClr val="000001"/>
                      </a:solidFill>
                      <a:prstDash val="solid"/>
                      <a:round/>
                      <a:headEnd type="none" w="sm" len="sm"/>
                      <a:tailEnd type="none" w="sm" len="sm"/>
                    </a:lnL>
                    <a:lnR w="12700" cap="flat" cmpd="sng">
                      <a:solidFill>
                        <a:srgbClr val="000001"/>
                      </a:solidFill>
                      <a:prstDash val="solid"/>
                      <a:round/>
                      <a:headEnd type="none" w="sm" len="sm"/>
                      <a:tailEnd type="none" w="sm" len="sm"/>
                    </a:lnR>
                    <a:lnT w="12700" cap="flat" cmpd="sng">
                      <a:solidFill>
                        <a:srgbClr val="000001"/>
                      </a:solidFill>
                      <a:prstDash val="solid"/>
                      <a:round/>
                      <a:headEnd type="none" w="sm" len="sm"/>
                      <a:tailEnd type="none" w="sm" len="sm"/>
                    </a:lnT>
                    <a:lnB w="12700" cap="flat" cmpd="sng">
                      <a:solidFill>
                        <a:srgbClr val="000001"/>
                      </a:solidFill>
                      <a:prstDash val="solid"/>
                      <a:round/>
                      <a:headEnd type="none" w="sm" len="sm"/>
                      <a:tailEnd type="none" w="sm" len="sm"/>
                    </a:lnB>
                    <a:solidFill>
                      <a:srgbClr val="EAEAEA"/>
                    </a:solidFill>
                  </a:tcPr>
                </a:tc>
                <a:tc>
                  <a:txBody>
                    <a:bodyPr/>
                    <a:lstStyle/>
                    <a:p>
                      <a:pPr marL="0" lvl="0" indent="0" algn="ctr" rtl="0">
                        <a:spcBef>
                          <a:spcPts val="0"/>
                        </a:spcBef>
                        <a:spcAft>
                          <a:spcPts val="0"/>
                        </a:spcAft>
                        <a:buNone/>
                      </a:pPr>
                      <a:r>
                        <a:rPr lang="en-GB" sz="1800" b="1">
                          <a:latin typeface="Helvetica Neue"/>
                          <a:ea typeface="Helvetica Neue"/>
                          <a:cs typeface="Helvetica Neue"/>
                          <a:sym typeface="Helvetica Neue"/>
                        </a:rPr>
                        <a:t>Luke 4/Isaiah 61 reference</a:t>
                      </a:r>
                      <a:endParaRPr sz="1800" b="1">
                        <a:latin typeface="Helvetica Neue"/>
                        <a:ea typeface="Helvetica Neue"/>
                        <a:cs typeface="Helvetica Neue"/>
                        <a:sym typeface="Helvetica Neue"/>
                      </a:endParaRPr>
                    </a:p>
                  </a:txBody>
                  <a:tcPr marL="25400" marR="31750" marT="31750" marB="31750">
                    <a:lnL w="12700" cap="flat" cmpd="sng">
                      <a:solidFill>
                        <a:srgbClr val="000001"/>
                      </a:solidFill>
                      <a:prstDash val="solid"/>
                      <a:round/>
                      <a:headEnd type="none" w="sm" len="sm"/>
                      <a:tailEnd type="none" w="sm" len="sm"/>
                    </a:lnL>
                    <a:lnR w="12700" cap="flat" cmpd="sng">
                      <a:solidFill>
                        <a:srgbClr val="000001"/>
                      </a:solidFill>
                      <a:prstDash val="solid"/>
                      <a:round/>
                      <a:headEnd type="none" w="sm" len="sm"/>
                      <a:tailEnd type="none" w="sm" len="sm"/>
                    </a:lnR>
                    <a:lnT w="12700" cap="flat" cmpd="sng">
                      <a:solidFill>
                        <a:srgbClr val="000001"/>
                      </a:solidFill>
                      <a:prstDash val="solid"/>
                      <a:round/>
                      <a:headEnd type="none" w="sm" len="sm"/>
                      <a:tailEnd type="none" w="sm" len="sm"/>
                    </a:lnT>
                    <a:lnB w="12700" cap="flat" cmpd="sng">
                      <a:solidFill>
                        <a:srgbClr val="000001"/>
                      </a:solidFill>
                      <a:prstDash val="solid"/>
                      <a:round/>
                      <a:headEnd type="none" w="sm" len="sm"/>
                      <a:tailEnd type="none" w="sm" len="sm"/>
                    </a:lnB>
                    <a:solidFill>
                      <a:srgbClr val="EAEAEA"/>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800">
                          <a:solidFill>
                            <a:schemeClr val="lt1"/>
                          </a:solidFill>
                          <a:latin typeface="Helvetica Neue"/>
                          <a:ea typeface="Helvetica Neue"/>
                          <a:cs typeface="Helvetica Neue"/>
                          <a:sym typeface="Helvetica Neue"/>
                        </a:rPr>
                        <a:t>Deliverance or salvation</a:t>
                      </a:r>
                      <a:endParaRPr sz="1800">
                        <a:solidFill>
                          <a:schemeClr val="lt1"/>
                        </a:solidFill>
                      </a:endParaRPr>
                    </a:p>
                  </a:txBody>
                  <a:tcPr marL="91425" marR="91425" marT="91425" marB="91425">
                    <a:lnT w="12700" cap="flat" cmpd="sng">
                      <a:solidFill>
                        <a:srgbClr val="000001"/>
                      </a:solidFill>
                      <a:prstDash val="solid"/>
                      <a:round/>
                      <a:headEnd type="none" w="sm" len="sm"/>
                      <a:tailEnd type="none" w="sm" len="sm"/>
                    </a:lnT>
                  </a:tcPr>
                </a:tc>
                <a:tc>
                  <a:txBody>
                    <a:bodyPr/>
                    <a:lstStyle/>
                    <a:p>
                      <a:pPr marL="0" lvl="0" indent="0" algn="l" rtl="0">
                        <a:spcBef>
                          <a:spcPts val="0"/>
                        </a:spcBef>
                        <a:spcAft>
                          <a:spcPts val="0"/>
                        </a:spcAft>
                        <a:buNone/>
                      </a:pPr>
                      <a:r>
                        <a:rPr lang="en-GB" sz="1800" i="1">
                          <a:solidFill>
                            <a:schemeClr val="lt1"/>
                          </a:solidFill>
                          <a:latin typeface="Helvetica Neue"/>
                          <a:ea typeface="Helvetica Neue"/>
                          <a:cs typeface="Helvetica Neue"/>
                          <a:sym typeface="Helvetica Neue"/>
                        </a:rPr>
                        <a:t>“Liberté pour les captifs”</a:t>
                      </a:r>
                      <a:endParaRPr sz="1800">
                        <a:solidFill>
                          <a:schemeClr val="lt1"/>
                        </a:solidFill>
                      </a:endParaRPr>
                    </a:p>
                  </a:txBody>
                  <a:tcPr marL="91425" marR="91425" marT="91425" marB="91425">
                    <a:lnT w="12700" cap="flat" cmpd="sng">
                      <a:solidFill>
                        <a:srgbClr val="000001"/>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800">
                          <a:solidFill>
                            <a:schemeClr val="lt1"/>
                          </a:solidFill>
                          <a:latin typeface="Helvetica Neue"/>
                          <a:ea typeface="Helvetica Neue"/>
                          <a:cs typeface="Helvetica Neue"/>
                          <a:sym typeface="Helvetica Neue"/>
                        </a:rPr>
                        <a:t>Righteousness &amp; Justice</a:t>
                      </a:r>
                      <a:endParaRPr sz="1800">
                        <a:solidFill>
                          <a:schemeClr val="lt1"/>
                        </a:solidFill>
                      </a:endParaRPr>
                    </a:p>
                  </a:txBody>
                  <a:tcPr marL="91425" marR="91425" marT="91425" marB="91425"/>
                </a:tc>
                <a:tc>
                  <a:txBody>
                    <a:bodyPr/>
                    <a:lstStyle/>
                    <a:p>
                      <a:pPr marL="0" lvl="0" indent="0" algn="l" rtl="0">
                        <a:spcBef>
                          <a:spcPts val="0"/>
                        </a:spcBef>
                        <a:spcAft>
                          <a:spcPts val="0"/>
                        </a:spcAft>
                        <a:buNone/>
                      </a:pPr>
                      <a:r>
                        <a:rPr lang="en-GB" sz="1800" i="1">
                          <a:solidFill>
                            <a:schemeClr val="lt1"/>
                          </a:solidFill>
                          <a:latin typeface="Helvetica Neue"/>
                          <a:ea typeface="Helvetica Neue"/>
                          <a:cs typeface="Helvetica Neue"/>
                          <a:sym typeface="Helvetica Neue"/>
                        </a:rPr>
                        <a:t>“Liberté pour les opprimés, bonne nouvelles aux pauvres”</a:t>
                      </a:r>
                      <a:endParaRPr sz="1800">
                        <a:solidFill>
                          <a:schemeClr val="lt1"/>
                        </a:solidFill>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1800">
                          <a:solidFill>
                            <a:schemeClr val="lt1"/>
                          </a:solidFill>
                          <a:latin typeface="Helvetica Neue"/>
                          <a:ea typeface="Helvetica Neue"/>
                          <a:cs typeface="Helvetica Neue"/>
                          <a:sym typeface="Helvetica Neue"/>
                        </a:rPr>
                        <a:t>Peace</a:t>
                      </a:r>
                      <a:endParaRPr sz="1800">
                        <a:solidFill>
                          <a:schemeClr val="lt1"/>
                        </a:solidFill>
                      </a:endParaRPr>
                    </a:p>
                  </a:txBody>
                  <a:tcPr marL="91425" marR="91425" marT="91425" marB="91425"/>
                </a:tc>
                <a:tc>
                  <a:txBody>
                    <a:bodyPr/>
                    <a:lstStyle/>
                    <a:p>
                      <a:pPr marL="0" lvl="0" indent="0" algn="l" rtl="0">
                        <a:spcBef>
                          <a:spcPts val="0"/>
                        </a:spcBef>
                        <a:spcAft>
                          <a:spcPts val="0"/>
                        </a:spcAft>
                        <a:buNone/>
                      </a:pPr>
                      <a:r>
                        <a:rPr lang="en-GB" sz="1800" i="1">
                          <a:solidFill>
                            <a:schemeClr val="lt1"/>
                          </a:solidFill>
                          <a:latin typeface="Helvetica Neue"/>
                          <a:ea typeface="Helvetica Neue"/>
                          <a:cs typeface="Helvetica Neue"/>
                          <a:sym typeface="Helvetica Neue"/>
                        </a:rPr>
                        <a:t>“Guérir les coeurs brisés” (Is 61:1)</a:t>
                      </a:r>
                      <a:endParaRPr sz="1800">
                        <a:solidFill>
                          <a:schemeClr val="lt1"/>
                        </a:solidFill>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1800">
                          <a:solidFill>
                            <a:schemeClr val="lt1"/>
                          </a:solidFill>
                          <a:latin typeface="Helvetica Neue"/>
                          <a:ea typeface="Helvetica Neue"/>
                          <a:cs typeface="Helvetica Neue"/>
                          <a:sym typeface="Helvetica Neue"/>
                        </a:rPr>
                        <a:t>Joy</a:t>
                      </a:r>
                      <a:endParaRPr sz="1800">
                        <a:solidFill>
                          <a:schemeClr val="lt1"/>
                        </a:solidFill>
                      </a:endParaRPr>
                    </a:p>
                  </a:txBody>
                  <a:tcPr marL="91425" marR="91425" marT="91425" marB="91425"/>
                </a:tc>
                <a:tc>
                  <a:txBody>
                    <a:bodyPr/>
                    <a:lstStyle/>
                    <a:p>
                      <a:pPr marL="0" lvl="0" indent="0" algn="l" rtl="0">
                        <a:spcBef>
                          <a:spcPts val="0"/>
                        </a:spcBef>
                        <a:spcAft>
                          <a:spcPts val="0"/>
                        </a:spcAft>
                        <a:buNone/>
                      </a:pPr>
                      <a:r>
                        <a:rPr lang="en-GB" sz="1800" i="1">
                          <a:solidFill>
                            <a:schemeClr val="lt1"/>
                          </a:solidFill>
                          <a:latin typeface="Helvetica Neue"/>
                          <a:ea typeface="Helvetica Neue"/>
                          <a:cs typeface="Helvetica Neue"/>
                          <a:sym typeface="Helvetica Neue"/>
                        </a:rPr>
                        <a:t>“Huile de joie (Isa 61:3)</a:t>
                      </a:r>
                      <a:endParaRPr sz="1800">
                        <a:solidFill>
                          <a:schemeClr val="lt1"/>
                        </a:solidFill>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GB" sz="1800">
                          <a:solidFill>
                            <a:schemeClr val="lt1"/>
                          </a:solidFill>
                          <a:latin typeface="Helvetica Neue"/>
                          <a:ea typeface="Helvetica Neue"/>
                          <a:cs typeface="Helvetica Neue"/>
                          <a:sym typeface="Helvetica Neue"/>
                        </a:rPr>
                        <a:t>God’s presence</a:t>
                      </a:r>
                      <a:endParaRPr sz="1800">
                        <a:solidFill>
                          <a:schemeClr val="lt1"/>
                        </a:solidFill>
                      </a:endParaRPr>
                    </a:p>
                  </a:txBody>
                  <a:tcPr marL="91425" marR="91425" marT="91425" marB="91425"/>
                </a:tc>
                <a:tc>
                  <a:txBody>
                    <a:bodyPr/>
                    <a:lstStyle/>
                    <a:p>
                      <a:pPr marL="0" lvl="0" indent="0" algn="l" rtl="0">
                        <a:spcBef>
                          <a:spcPts val="0"/>
                        </a:spcBef>
                        <a:spcAft>
                          <a:spcPts val="0"/>
                        </a:spcAft>
                        <a:buNone/>
                      </a:pPr>
                      <a:r>
                        <a:rPr lang="en-GB" sz="1800" i="1">
                          <a:solidFill>
                            <a:schemeClr val="lt1"/>
                          </a:solidFill>
                          <a:latin typeface="Helvetica Neue"/>
                          <a:ea typeface="Helvetica Neue"/>
                          <a:cs typeface="Helvetica Neue"/>
                          <a:sym typeface="Helvetica Neue"/>
                        </a:rPr>
                        <a:t>“l’Esprit du Seigneur est sur moi, m’a oint”</a:t>
                      </a:r>
                      <a:endParaRPr sz="1800">
                        <a:solidFill>
                          <a:schemeClr val="lt1"/>
                        </a:solidFill>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GB" sz="1800">
                          <a:solidFill>
                            <a:schemeClr val="lt1"/>
                          </a:solidFill>
                          <a:latin typeface="Helvetica Neue"/>
                          <a:ea typeface="Helvetica Neue"/>
                          <a:cs typeface="Helvetica Neue"/>
                          <a:sym typeface="Helvetica Neue"/>
                        </a:rPr>
                        <a:t>Healing</a:t>
                      </a:r>
                      <a:endParaRPr sz="1800">
                        <a:solidFill>
                          <a:schemeClr val="lt1"/>
                        </a:solidFill>
                      </a:endParaRPr>
                    </a:p>
                  </a:txBody>
                  <a:tcPr marL="91425" marR="91425" marT="91425" marB="91425"/>
                </a:tc>
                <a:tc>
                  <a:txBody>
                    <a:bodyPr/>
                    <a:lstStyle/>
                    <a:p>
                      <a:pPr marL="0" lvl="0" indent="0" algn="l" rtl="0">
                        <a:spcBef>
                          <a:spcPts val="0"/>
                        </a:spcBef>
                        <a:spcAft>
                          <a:spcPts val="0"/>
                        </a:spcAft>
                        <a:buNone/>
                      </a:pPr>
                      <a:r>
                        <a:rPr lang="en-GB" sz="1800" i="1">
                          <a:solidFill>
                            <a:schemeClr val="lt1"/>
                          </a:solidFill>
                          <a:latin typeface="Helvetica Neue"/>
                          <a:ea typeface="Helvetica Neue"/>
                          <a:cs typeface="Helvetica Neue"/>
                          <a:sym typeface="Helvetica Neue"/>
                        </a:rPr>
                        <a:t>“Aux aveugles le recouvrement de la vue” luc 4v18</a:t>
                      </a:r>
                      <a:endParaRPr sz="1800">
                        <a:solidFill>
                          <a:schemeClr val="lt1"/>
                        </a:solidFill>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GB" sz="1800">
                          <a:solidFill>
                            <a:schemeClr val="lt1"/>
                          </a:solidFill>
                          <a:latin typeface="Helvetica Neue"/>
                          <a:ea typeface="Helvetica Neue"/>
                          <a:cs typeface="Helvetica Neue"/>
                          <a:sym typeface="Helvetica Neue"/>
                        </a:rPr>
                        <a:t>Comfort</a:t>
                      </a:r>
                      <a:endParaRPr sz="1800">
                        <a:solidFill>
                          <a:schemeClr val="lt1"/>
                        </a:solidFill>
                      </a:endParaRPr>
                    </a:p>
                  </a:txBody>
                  <a:tcPr marL="91425" marR="91425" marT="91425" marB="91425"/>
                </a:tc>
                <a:tc>
                  <a:txBody>
                    <a:bodyPr/>
                    <a:lstStyle/>
                    <a:p>
                      <a:pPr marL="0" lvl="0" indent="0" algn="l" rtl="0">
                        <a:spcBef>
                          <a:spcPts val="0"/>
                        </a:spcBef>
                        <a:spcAft>
                          <a:spcPts val="0"/>
                        </a:spcAft>
                        <a:buNone/>
                      </a:pPr>
                      <a:r>
                        <a:rPr lang="en-GB" sz="1800" i="1">
                          <a:solidFill>
                            <a:schemeClr val="lt1"/>
                          </a:solidFill>
                          <a:latin typeface="Helvetica Neue"/>
                          <a:ea typeface="Helvetica Neue"/>
                          <a:cs typeface="Helvetica Neue"/>
                          <a:sym typeface="Helvetica Neue"/>
                        </a:rPr>
                        <a:t>“Consoler ceux qui sont dans le deuil” (Isa 61:2)</a:t>
                      </a:r>
                      <a:endParaRPr sz="1800">
                        <a:solidFill>
                          <a:schemeClr val="lt1"/>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7"/>
          <p:cNvSpPr/>
          <p:nvPr/>
        </p:nvSpPr>
        <p:spPr>
          <a:xfrm>
            <a:off x="2182900" y="1187700"/>
            <a:ext cx="3249300" cy="2615700"/>
          </a:xfrm>
          <a:prstGeom prst="triangle">
            <a:avLst>
              <a:gd name="adj" fmla="val 50000"/>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7"/>
          <p:cNvSpPr txBox="1"/>
          <p:nvPr/>
        </p:nvSpPr>
        <p:spPr>
          <a:xfrm>
            <a:off x="2862000" y="559825"/>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Nature</a:t>
            </a:r>
            <a:endParaRPr sz="3000" b="1">
              <a:solidFill>
                <a:schemeClr val="lt1"/>
              </a:solidFill>
              <a:latin typeface="Open Sans"/>
              <a:ea typeface="Open Sans"/>
              <a:cs typeface="Open Sans"/>
              <a:sym typeface="Open Sans"/>
            </a:endParaRPr>
          </a:p>
        </p:txBody>
      </p:sp>
      <p:sp>
        <p:nvSpPr>
          <p:cNvPr id="138" name="Google Shape;138;p27"/>
          <p:cNvSpPr txBox="1"/>
          <p:nvPr/>
        </p:nvSpPr>
        <p:spPr>
          <a:xfrm>
            <a:off x="1061825" y="3825088"/>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voies</a:t>
            </a:r>
            <a:endParaRPr sz="3000" b="1">
              <a:solidFill>
                <a:schemeClr val="lt1"/>
              </a:solidFill>
              <a:latin typeface="Open Sans"/>
              <a:ea typeface="Open Sans"/>
              <a:cs typeface="Open Sans"/>
              <a:sym typeface="Open Sans"/>
            </a:endParaRPr>
          </a:p>
        </p:txBody>
      </p:sp>
      <p:sp>
        <p:nvSpPr>
          <p:cNvPr id="139" name="Google Shape;139;p27"/>
          <p:cNvSpPr txBox="1"/>
          <p:nvPr/>
        </p:nvSpPr>
        <p:spPr>
          <a:xfrm>
            <a:off x="2862000" y="2571750"/>
            <a:ext cx="20484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Royaume de Dieu</a:t>
            </a:r>
            <a:endParaRPr sz="3000" b="1">
              <a:solidFill>
                <a:schemeClr val="lt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8"/>
          <p:cNvSpPr/>
          <p:nvPr/>
        </p:nvSpPr>
        <p:spPr>
          <a:xfrm>
            <a:off x="2182900" y="1187700"/>
            <a:ext cx="3249300" cy="2615700"/>
          </a:xfrm>
          <a:prstGeom prst="triangle">
            <a:avLst>
              <a:gd name="adj" fmla="val 50000"/>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8"/>
          <p:cNvSpPr txBox="1"/>
          <p:nvPr/>
        </p:nvSpPr>
        <p:spPr>
          <a:xfrm>
            <a:off x="2862000" y="559825"/>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Nature</a:t>
            </a:r>
            <a:endParaRPr sz="3000" b="1">
              <a:solidFill>
                <a:schemeClr val="lt1"/>
              </a:solidFill>
              <a:latin typeface="Open Sans"/>
              <a:ea typeface="Open Sans"/>
              <a:cs typeface="Open Sans"/>
              <a:sym typeface="Open Sans"/>
            </a:endParaRPr>
          </a:p>
        </p:txBody>
      </p:sp>
      <p:sp>
        <p:nvSpPr>
          <p:cNvPr id="146" name="Google Shape;146;p28"/>
          <p:cNvSpPr txBox="1"/>
          <p:nvPr/>
        </p:nvSpPr>
        <p:spPr>
          <a:xfrm>
            <a:off x="1061825" y="3825088"/>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Voies</a:t>
            </a:r>
            <a:endParaRPr sz="3000" b="1">
              <a:solidFill>
                <a:schemeClr val="lt1"/>
              </a:solidFill>
              <a:latin typeface="Open Sans"/>
              <a:ea typeface="Open Sans"/>
              <a:cs typeface="Open Sans"/>
              <a:sym typeface="Open Sans"/>
            </a:endParaRPr>
          </a:p>
        </p:txBody>
      </p:sp>
      <p:sp>
        <p:nvSpPr>
          <p:cNvPr id="147" name="Google Shape;147;p28"/>
          <p:cNvSpPr txBox="1"/>
          <p:nvPr/>
        </p:nvSpPr>
        <p:spPr>
          <a:xfrm>
            <a:off x="4846750" y="3825088"/>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Tension</a:t>
            </a:r>
            <a:endParaRPr sz="3000" b="1">
              <a:solidFill>
                <a:schemeClr val="lt1"/>
              </a:solidFill>
              <a:latin typeface="Open Sans"/>
              <a:ea typeface="Open Sans"/>
              <a:cs typeface="Open Sans"/>
              <a:sym typeface="Open Sans"/>
            </a:endParaRPr>
          </a:p>
        </p:txBody>
      </p:sp>
      <p:sp>
        <p:nvSpPr>
          <p:cNvPr id="148" name="Google Shape;148;p28"/>
          <p:cNvSpPr txBox="1"/>
          <p:nvPr/>
        </p:nvSpPr>
        <p:spPr>
          <a:xfrm>
            <a:off x="2862000" y="2571750"/>
            <a:ext cx="20484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Royaume de Dieu</a:t>
            </a:r>
            <a:endParaRPr sz="3000" b="1">
              <a:solidFill>
                <a:schemeClr val="lt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p:nvPr/>
        </p:nvSpPr>
        <p:spPr>
          <a:xfrm>
            <a:off x="387925" y="215675"/>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Tension</a:t>
            </a:r>
            <a:endParaRPr sz="3000" b="1">
              <a:solidFill>
                <a:schemeClr val="lt1"/>
              </a:solidFill>
              <a:latin typeface="Open Sans"/>
              <a:ea typeface="Open Sans"/>
              <a:cs typeface="Open Sans"/>
              <a:sym typeface="Open Sans"/>
            </a:endParaRPr>
          </a:p>
        </p:txBody>
      </p:sp>
      <p:sp>
        <p:nvSpPr>
          <p:cNvPr id="154" name="Google Shape;154;p29"/>
          <p:cNvSpPr txBox="1"/>
          <p:nvPr/>
        </p:nvSpPr>
        <p:spPr>
          <a:xfrm>
            <a:off x="592667" y="907143"/>
            <a:ext cx="7874100" cy="42474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2400" b="1">
                <a:solidFill>
                  <a:schemeClr val="lt1"/>
                </a:solidFill>
                <a:latin typeface="Century Gothic"/>
                <a:ea typeface="Century Gothic"/>
                <a:cs typeface="Century Gothic"/>
                <a:sym typeface="Century Gothic"/>
              </a:rPr>
              <a:t>Le Royaume de Dieu est là ET il avance.</a:t>
            </a:r>
            <a:endParaRPr sz="2400" b="1">
              <a:solidFill>
                <a:schemeClr val="lt1"/>
              </a:solidFill>
              <a:latin typeface="Century Gothic"/>
              <a:ea typeface="Century Gothic"/>
              <a:cs typeface="Century Gothic"/>
              <a:sym typeface="Century Gothic"/>
            </a:endParaRPr>
          </a:p>
          <a:p>
            <a:pPr marL="457200" marR="0" lvl="0" indent="0" algn="just" rtl="0">
              <a:spcBef>
                <a:spcPts val="0"/>
              </a:spcBef>
              <a:spcAft>
                <a:spcPts val="0"/>
              </a:spcAft>
              <a:buNone/>
            </a:pPr>
            <a:endParaRPr b="1">
              <a:solidFill>
                <a:schemeClr val="lt1"/>
              </a:solidFill>
              <a:latin typeface="Century Gothic"/>
              <a:ea typeface="Century Gothic"/>
              <a:cs typeface="Century Gothic"/>
              <a:sym typeface="Century Gothic"/>
            </a:endParaRPr>
          </a:p>
          <a:p>
            <a:pPr marL="457200" marR="0" lvl="0" indent="-342900" algn="just" rtl="0">
              <a:spcBef>
                <a:spcPts val="0"/>
              </a:spcBef>
              <a:spcAft>
                <a:spcPts val="0"/>
              </a:spcAft>
              <a:buClr>
                <a:schemeClr val="lt1"/>
              </a:buClr>
              <a:buSzPts val="1800"/>
              <a:buFont typeface="Century Gothic"/>
              <a:buChar char="●"/>
            </a:pPr>
            <a:r>
              <a:rPr lang="en-GB" sz="1800" b="1">
                <a:solidFill>
                  <a:schemeClr val="lt1"/>
                </a:solidFill>
                <a:latin typeface="Century Gothic"/>
                <a:ea typeface="Century Gothic"/>
                <a:cs typeface="Century Gothic"/>
                <a:sym typeface="Century Gothic"/>
              </a:rPr>
              <a:t>Le Royaume de Dieu est imminent:</a:t>
            </a:r>
            <a:endParaRPr sz="1800" b="1">
              <a:solidFill>
                <a:schemeClr val="lt1"/>
              </a:solidFill>
              <a:latin typeface="Century Gothic"/>
              <a:ea typeface="Century Gothic"/>
              <a:cs typeface="Century Gothic"/>
              <a:sym typeface="Century Gothic"/>
            </a:endParaRPr>
          </a:p>
          <a:p>
            <a:pPr marL="548640" lvl="0" indent="0" algn="l" rtl="0">
              <a:spcBef>
                <a:spcPts val="0"/>
              </a:spcBef>
              <a:spcAft>
                <a:spcPts val="0"/>
              </a:spcAft>
              <a:buNone/>
            </a:pPr>
            <a:r>
              <a:rPr lang="en-GB" sz="1800" i="1">
                <a:solidFill>
                  <a:schemeClr val="lt1"/>
                </a:solidFill>
                <a:latin typeface="Century Gothic"/>
                <a:ea typeface="Century Gothic"/>
                <a:cs typeface="Century Gothic"/>
                <a:sym typeface="Century Gothic"/>
              </a:rPr>
              <a:t>Mark 1:15 </a:t>
            </a:r>
            <a:r>
              <a:rPr lang="en-GB" sz="1700">
                <a:solidFill>
                  <a:schemeClr val="lt1"/>
                </a:solidFill>
              </a:rPr>
              <a:t>Le temps est accompli, et le royaume de Dieu est proche. Repentez-vous, et croyez à la bonne nouvelle.</a:t>
            </a:r>
            <a:r>
              <a:rPr lang="en-GB" sz="1800" i="1">
                <a:solidFill>
                  <a:schemeClr val="lt1"/>
                </a:solidFill>
                <a:latin typeface="Century Gothic"/>
                <a:ea typeface="Century Gothic"/>
                <a:cs typeface="Century Gothic"/>
                <a:sym typeface="Century Gothic"/>
              </a:rPr>
              <a:t>”</a:t>
            </a:r>
            <a:endParaRPr sz="1800" i="1">
              <a:solidFill>
                <a:schemeClr val="lt1"/>
              </a:solidFill>
              <a:latin typeface="Century Gothic"/>
              <a:ea typeface="Century Gothic"/>
              <a:cs typeface="Century Gothic"/>
              <a:sym typeface="Century Gothic"/>
            </a:endParaRPr>
          </a:p>
          <a:p>
            <a:pPr marL="457200" marR="0" lvl="0" indent="-342900" algn="just" rtl="0">
              <a:spcBef>
                <a:spcPts val="1200"/>
              </a:spcBef>
              <a:spcAft>
                <a:spcPts val="0"/>
              </a:spcAft>
              <a:buClr>
                <a:schemeClr val="lt1"/>
              </a:buClr>
              <a:buSzPts val="1800"/>
              <a:buFont typeface="Century Gothic"/>
              <a:buChar char="●"/>
            </a:pPr>
            <a:r>
              <a:rPr lang="en-GB" sz="1800" b="1">
                <a:solidFill>
                  <a:schemeClr val="lt1"/>
                </a:solidFill>
                <a:latin typeface="Century Gothic"/>
                <a:ea typeface="Century Gothic"/>
                <a:cs typeface="Century Gothic"/>
                <a:sym typeface="Century Gothic"/>
              </a:rPr>
              <a:t>...Qu’il est arrivé….</a:t>
            </a:r>
            <a:endParaRPr sz="1800" b="1">
              <a:solidFill>
                <a:schemeClr val="lt1"/>
              </a:solidFill>
              <a:latin typeface="Century Gothic"/>
              <a:ea typeface="Century Gothic"/>
              <a:cs typeface="Century Gothic"/>
              <a:sym typeface="Century Gothic"/>
            </a:endParaRPr>
          </a:p>
          <a:p>
            <a:pPr marL="548640" lvl="0" indent="0" algn="l" rtl="0">
              <a:spcBef>
                <a:spcPts val="0"/>
              </a:spcBef>
              <a:spcAft>
                <a:spcPts val="0"/>
              </a:spcAft>
              <a:buNone/>
            </a:pPr>
            <a:r>
              <a:rPr lang="en-GB" sz="1800" i="1">
                <a:solidFill>
                  <a:schemeClr val="lt1"/>
                </a:solidFill>
                <a:latin typeface="Century Gothic"/>
                <a:ea typeface="Century Gothic"/>
                <a:cs typeface="Century Gothic"/>
                <a:sym typeface="Century Gothic"/>
              </a:rPr>
              <a:t>Luke 11:20 </a:t>
            </a:r>
            <a:r>
              <a:rPr lang="en-GB" sz="1800">
                <a:solidFill>
                  <a:schemeClr val="lt1"/>
                </a:solidFill>
              </a:rPr>
              <a:t>Mais, si c'est par le doigt de Dieu que je chasse les démons, le royaume de Dieu est donc venu vers vous.</a:t>
            </a:r>
            <a:endParaRPr sz="2000" i="1">
              <a:solidFill>
                <a:schemeClr val="lt1"/>
              </a:solidFill>
              <a:latin typeface="Century Gothic"/>
              <a:ea typeface="Century Gothic"/>
              <a:cs typeface="Century Gothic"/>
              <a:sym typeface="Century Gothic"/>
            </a:endParaRPr>
          </a:p>
          <a:p>
            <a:pPr marL="457200" marR="0" lvl="0" indent="-342900" algn="just" rtl="0">
              <a:spcBef>
                <a:spcPts val="1200"/>
              </a:spcBef>
              <a:spcAft>
                <a:spcPts val="0"/>
              </a:spcAft>
              <a:buClr>
                <a:schemeClr val="lt1"/>
              </a:buClr>
              <a:buSzPts val="1800"/>
              <a:buFont typeface="Century Gothic"/>
              <a:buChar char="●"/>
            </a:pPr>
            <a:r>
              <a:rPr lang="en-GB" sz="1800" b="1">
                <a:solidFill>
                  <a:schemeClr val="lt1"/>
                </a:solidFill>
                <a:latin typeface="Century Gothic"/>
                <a:ea typeface="Century Gothic"/>
                <a:cs typeface="Century Gothic"/>
                <a:sym typeface="Century Gothic"/>
              </a:rPr>
              <a:t>…Mais qu’il est aussi futur...</a:t>
            </a:r>
            <a:endParaRPr sz="1800" b="1">
              <a:solidFill>
                <a:schemeClr val="lt1"/>
              </a:solidFill>
              <a:latin typeface="Century Gothic"/>
              <a:ea typeface="Century Gothic"/>
              <a:cs typeface="Century Gothic"/>
              <a:sym typeface="Century Gothic"/>
            </a:endParaRPr>
          </a:p>
          <a:p>
            <a:pPr marL="548640" lvl="0" indent="0" algn="l" rtl="0">
              <a:spcBef>
                <a:spcPts val="0"/>
              </a:spcBef>
              <a:spcAft>
                <a:spcPts val="0"/>
              </a:spcAft>
              <a:buNone/>
            </a:pPr>
            <a:r>
              <a:rPr lang="en-GB" sz="1800" i="1">
                <a:solidFill>
                  <a:schemeClr val="lt1"/>
                </a:solidFill>
                <a:latin typeface="Century Gothic"/>
                <a:ea typeface="Century Gothic"/>
                <a:cs typeface="Century Gothic"/>
                <a:sym typeface="Century Gothic"/>
              </a:rPr>
              <a:t>Luke 22:18 </a:t>
            </a:r>
            <a:r>
              <a:rPr lang="en-GB" sz="1800">
                <a:solidFill>
                  <a:schemeClr val="lt1"/>
                </a:solidFill>
                <a:latin typeface="Roboto"/>
                <a:ea typeface="Roboto"/>
                <a:cs typeface="Roboto"/>
                <a:sym typeface="Roboto"/>
              </a:rPr>
              <a:t>car, je vous le dis, je ne boirai plus désormais du fruit de la vigne, jusqu'à ce que le royaume de Dieu soit venu.</a:t>
            </a:r>
            <a:endParaRPr sz="2400" i="1">
              <a:solidFill>
                <a:schemeClr val="lt1"/>
              </a:solidFill>
              <a:latin typeface="Century Gothic"/>
              <a:ea typeface="Century Gothic"/>
              <a:cs typeface="Century Gothic"/>
              <a:sym typeface="Century Gothic"/>
            </a:endParaRPr>
          </a:p>
          <a:p>
            <a:pPr marL="457200" marR="0" lvl="0" indent="0" algn="just" rtl="0">
              <a:spcBef>
                <a:spcPts val="1200"/>
              </a:spcBef>
              <a:spcAft>
                <a:spcPts val="0"/>
              </a:spcAft>
              <a:buNone/>
            </a:pPr>
            <a:endParaRPr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0"/>
          <p:cNvSpPr txBox="1"/>
          <p:nvPr/>
        </p:nvSpPr>
        <p:spPr>
          <a:xfrm>
            <a:off x="387925" y="215675"/>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Ways</a:t>
            </a:r>
            <a:endParaRPr sz="3000" b="1">
              <a:solidFill>
                <a:schemeClr val="lt1"/>
              </a:solidFill>
              <a:latin typeface="Open Sans"/>
              <a:ea typeface="Open Sans"/>
              <a:cs typeface="Open Sans"/>
              <a:sym typeface="Open Sans"/>
            </a:endParaRPr>
          </a:p>
        </p:txBody>
      </p:sp>
      <p:sp>
        <p:nvSpPr>
          <p:cNvPr id="160" name="Google Shape;160;p30"/>
          <p:cNvSpPr txBox="1"/>
          <p:nvPr/>
        </p:nvSpPr>
        <p:spPr>
          <a:xfrm>
            <a:off x="920800" y="884700"/>
            <a:ext cx="6864300" cy="374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GB" sz="2000" i="1">
                <a:solidFill>
                  <a:schemeClr val="lt1"/>
                </a:solidFill>
                <a:latin typeface="Open Sans"/>
                <a:ea typeface="Open Sans"/>
                <a:cs typeface="Open Sans"/>
                <a:sym typeface="Open Sans"/>
              </a:rPr>
              <a:t>a/ Kingdom is like a seed</a:t>
            </a:r>
            <a:endParaRPr sz="2000" i="1">
              <a:solidFill>
                <a:schemeClr val="lt1"/>
              </a:solidFill>
              <a:latin typeface="Open Sans"/>
              <a:ea typeface="Open Sans"/>
              <a:cs typeface="Open Sans"/>
              <a:sym typeface="Open Sans"/>
            </a:endParaRPr>
          </a:p>
          <a:p>
            <a:pPr marL="0" lvl="0" indent="0" algn="l" rtl="0">
              <a:lnSpc>
                <a:spcPct val="115000"/>
              </a:lnSpc>
              <a:spcBef>
                <a:spcPts val="1200"/>
              </a:spcBef>
              <a:spcAft>
                <a:spcPts val="0"/>
              </a:spcAft>
              <a:buNone/>
            </a:pPr>
            <a:r>
              <a:rPr lang="en-GB" sz="2000" i="1">
                <a:solidFill>
                  <a:schemeClr val="lt1"/>
                </a:solidFill>
                <a:latin typeface="Open Sans"/>
                <a:ea typeface="Open Sans"/>
                <a:cs typeface="Open Sans"/>
                <a:sym typeface="Open Sans"/>
              </a:rPr>
              <a:t>b/ Kingdom is radically upside down </a:t>
            </a:r>
            <a:endParaRPr sz="2000" i="1">
              <a:solidFill>
                <a:schemeClr val="lt1"/>
              </a:solidFill>
              <a:latin typeface="Open Sans"/>
              <a:ea typeface="Open Sans"/>
              <a:cs typeface="Open Sans"/>
              <a:sym typeface="Open Sans"/>
            </a:endParaRPr>
          </a:p>
          <a:p>
            <a:pPr marL="0" lvl="0" indent="0" algn="l" rtl="0">
              <a:lnSpc>
                <a:spcPct val="115000"/>
              </a:lnSpc>
              <a:spcBef>
                <a:spcPts val="1200"/>
              </a:spcBef>
              <a:spcAft>
                <a:spcPts val="0"/>
              </a:spcAft>
              <a:buNone/>
            </a:pPr>
            <a:r>
              <a:rPr lang="en-GB" sz="2000" i="1">
                <a:solidFill>
                  <a:schemeClr val="lt1"/>
                </a:solidFill>
                <a:latin typeface="Open Sans"/>
                <a:ea typeface="Open Sans"/>
                <a:cs typeface="Open Sans"/>
                <a:sym typeface="Open Sans"/>
              </a:rPr>
              <a:t>c/ Kingdom is for everyone </a:t>
            </a:r>
            <a:endParaRPr sz="2000" i="1">
              <a:solidFill>
                <a:schemeClr val="lt1"/>
              </a:solidFill>
              <a:latin typeface="Open Sans"/>
              <a:ea typeface="Open Sans"/>
              <a:cs typeface="Open Sans"/>
              <a:sym typeface="Open Sans"/>
            </a:endParaRPr>
          </a:p>
          <a:p>
            <a:pPr marL="0" marR="0" lvl="0" indent="0" algn="l" rtl="0">
              <a:lnSpc>
                <a:spcPct val="115000"/>
              </a:lnSpc>
              <a:spcBef>
                <a:spcPts val="1200"/>
              </a:spcBef>
              <a:spcAft>
                <a:spcPts val="0"/>
              </a:spcAft>
              <a:buNone/>
            </a:pPr>
            <a:r>
              <a:rPr lang="en-GB" sz="2000" b="1" i="1">
                <a:solidFill>
                  <a:schemeClr val="lt1"/>
                </a:solidFill>
                <a:latin typeface="Open Sans"/>
                <a:ea typeface="Open Sans"/>
                <a:cs typeface="Open Sans"/>
                <a:sym typeface="Open Sans"/>
              </a:rPr>
              <a:t>d/ Kingdom of God is forcefully advancing </a:t>
            </a:r>
            <a:endParaRPr sz="2000" b="1" i="1">
              <a:solidFill>
                <a:schemeClr val="lt1"/>
              </a:solidFill>
              <a:latin typeface="Open Sans"/>
              <a:ea typeface="Open Sans"/>
              <a:cs typeface="Open Sans"/>
              <a:sym typeface="Open Sans"/>
            </a:endParaRPr>
          </a:p>
          <a:p>
            <a:pPr marL="0" marR="0" lvl="0" indent="0" algn="l" rtl="0">
              <a:lnSpc>
                <a:spcPct val="115000"/>
              </a:lnSpc>
              <a:spcBef>
                <a:spcPts val="1200"/>
              </a:spcBef>
              <a:spcAft>
                <a:spcPts val="0"/>
              </a:spcAft>
              <a:buNone/>
            </a:pPr>
            <a:r>
              <a:rPr lang="en-GB" sz="2000" i="1">
                <a:solidFill>
                  <a:schemeClr val="lt1"/>
                </a:solidFill>
                <a:latin typeface="Open Sans"/>
                <a:ea typeface="Open Sans"/>
                <a:cs typeface="Open Sans"/>
                <a:sym typeface="Open Sans"/>
              </a:rPr>
              <a:t>I will give you the keys of the kingdom of heaven, and whatever you bind on earth shall be bound in heaven, and whatever you loose on earth shall be loosed in heaven.” </a:t>
            </a:r>
            <a:endParaRPr sz="2000" i="1">
              <a:solidFill>
                <a:schemeClr val="lt1"/>
              </a:solidFill>
              <a:latin typeface="Open Sans"/>
              <a:ea typeface="Open Sans"/>
              <a:cs typeface="Open Sans"/>
              <a:sym typeface="Open Sans"/>
            </a:endParaRPr>
          </a:p>
          <a:p>
            <a:pPr marL="0" marR="0" lvl="0" indent="0" algn="l" rtl="0">
              <a:lnSpc>
                <a:spcPct val="115000"/>
              </a:lnSpc>
              <a:spcBef>
                <a:spcPts val="1200"/>
              </a:spcBef>
              <a:spcAft>
                <a:spcPts val="0"/>
              </a:spcAft>
              <a:buNone/>
            </a:pPr>
            <a:r>
              <a:rPr lang="en-GB" sz="2000" i="1">
                <a:solidFill>
                  <a:schemeClr val="lt1"/>
                </a:solidFill>
                <a:latin typeface="Open Sans"/>
                <a:ea typeface="Open Sans"/>
                <a:cs typeface="Open Sans"/>
                <a:sym typeface="Open Sans"/>
              </a:rPr>
              <a:t>(Matt. 16:19)</a:t>
            </a:r>
            <a:endParaRPr sz="2000" i="1">
              <a:solidFill>
                <a:schemeClr val="lt1"/>
              </a:solidFill>
              <a:latin typeface="Open Sans"/>
              <a:ea typeface="Open Sans"/>
              <a:cs typeface="Open Sans"/>
              <a:sym typeface="Open Sans"/>
            </a:endParaRPr>
          </a:p>
        </p:txBody>
      </p:sp>
      <p:pic>
        <p:nvPicPr>
          <p:cNvPr id="161" name="Google Shape;161;p30"/>
          <p:cNvPicPr preferRelativeResize="0"/>
          <p:nvPr/>
        </p:nvPicPr>
        <p:blipFill>
          <a:blip r:embed="rId3">
            <a:alphaModFix/>
          </a:blip>
          <a:stretch>
            <a:fillRect/>
          </a:stretch>
        </p:blipFill>
        <p:spPr>
          <a:xfrm>
            <a:off x="0" y="0"/>
            <a:ext cx="9217376" cy="5946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31" descr="slide4.ps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67" name="Google Shape;167;p31"/>
          <p:cNvSpPr txBox="1"/>
          <p:nvPr/>
        </p:nvSpPr>
        <p:spPr>
          <a:xfrm>
            <a:off x="592667" y="907143"/>
            <a:ext cx="7874100" cy="424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000" b="1">
                <a:solidFill>
                  <a:schemeClr val="dk1"/>
                </a:solidFill>
                <a:latin typeface="Open Sans"/>
                <a:ea typeface="Open Sans"/>
                <a:cs typeface="Open Sans"/>
                <a:sym typeface="Open Sans"/>
              </a:rPr>
              <a:t>The early church experienced this tension</a:t>
            </a:r>
            <a:endParaRPr sz="3000" b="1">
              <a:solidFill>
                <a:schemeClr val="dk1"/>
              </a:solidFill>
              <a:latin typeface="Open Sans"/>
              <a:ea typeface="Open Sans"/>
              <a:cs typeface="Open Sans"/>
              <a:sym typeface="Open Sans"/>
            </a:endParaRPr>
          </a:p>
          <a:p>
            <a:pPr marL="457200" marR="0" lvl="0" indent="0" algn="just" rtl="0">
              <a:spcBef>
                <a:spcPts val="0"/>
              </a:spcBef>
              <a:spcAft>
                <a:spcPts val="0"/>
              </a:spcAft>
              <a:buNone/>
            </a:pPr>
            <a:endParaRPr b="1">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2200" b="1">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r>
              <a:rPr lang="en-GB" sz="3200" b="1">
                <a:solidFill>
                  <a:schemeClr val="dk1"/>
                </a:solidFill>
                <a:latin typeface="Open Sans"/>
                <a:ea typeface="Open Sans"/>
                <a:cs typeface="Open Sans"/>
                <a:sym typeface="Open Sans"/>
              </a:rPr>
              <a:t>Acts</a:t>
            </a:r>
            <a:r>
              <a:rPr lang="en-GB" sz="3200">
                <a:solidFill>
                  <a:schemeClr val="dk1"/>
                </a:solidFill>
                <a:latin typeface="Open Sans"/>
                <a:ea typeface="Open Sans"/>
                <a:cs typeface="Open Sans"/>
                <a:sym typeface="Open Sans"/>
              </a:rPr>
              <a:t>: Paul heals whole island Malta (Acts 28) AD 59 but leaves Trophimus sick on Miletus (2 Tim 4:20) AD 56 (3 years earlier) </a:t>
            </a:r>
            <a:endParaRPr sz="3600" i="1">
              <a:solidFill>
                <a:schemeClr val="dk1"/>
              </a:solidFill>
              <a:latin typeface="Open Sans"/>
              <a:ea typeface="Open Sans"/>
              <a:cs typeface="Open Sans"/>
              <a:sym typeface="Open Sans"/>
            </a:endParaRPr>
          </a:p>
          <a:p>
            <a:pPr marL="457200" marR="0" lvl="0" indent="0" algn="just" rtl="0">
              <a:spcBef>
                <a:spcPts val="0"/>
              </a:spcBef>
              <a:spcAft>
                <a:spcPts val="0"/>
              </a:spcAft>
              <a:buNone/>
            </a:pPr>
            <a:endParaRPr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68" name="Google Shape;168;p31"/>
          <p:cNvSpPr txBox="1"/>
          <p:nvPr/>
        </p:nvSpPr>
        <p:spPr>
          <a:xfrm>
            <a:off x="0" y="0"/>
            <a:ext cx="3000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dk1"/>
                </a:solidFill>
                <a:latin typeface="Open Sans"/>
                <a:ea typeface="Open Sans"/>
                <a:cs typeface="Open Sans"/>
                <a:sym typeface="Open Sans"/>
              </a:rPr>
              <a:t>Tension</a:t>
            </a:r>
            <a:endParaRPr/>
          </a:p>
        </p:txBody>
      </p:sp>
      <p:pic>
        <p:nvPicPr>
          <p:cNvPr id="169" name="Google Shape;169;p31"/>
          <p:cNvPicPr preferRelativeResize="0"/>
          <p:nvPr/>
        </p:nvPicPr>
        <p:blipFill>
          <a:blip r:embed="rId4">
            <a:alphaModFix/>
          </a:blip>
          <a:stretch>
            <a:fillRect/>
          </a:stretch>
        </p:blipFill>
        <p:spPr>
          <a:xfrm>
            <a:off x="2973666" y="-24600"/>
            <a:ext cx="7874108" cy="5246124"/>
          </a:xfrm>
          <a:prstGeom prst="rect">
            <a:avLst/>
          </a:prstGeom>
          <a:noFill/>
          <a:ln>
            <a:noFill/>
          </a:ln>
        </p:spPr>
      </p:pic>
      <p:pic>
        <p:nvPicPr>
          <p:cNvPr id="170" name="Google Shape;170;p31"/>
          <p:cNvPicPr preferRelativeResize="0"/>
          <p:nvPr/>
        </p:nvPicPr>
        <p:blipFill>
          <a:blip r:embed="rId5">
            <a:alphaModFix/>
          </a:blip>
          <a:stretch>
            <a:fillRect/>
          </a:stretch>
        </p:blipFill>
        <p:spPr>
          <a:xfrm>
            <a:off x="-3302100" y="51606"/>
            <a:ext cx="7874100" cy="524611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2182900" y="1187700"/>
            <a:ext cx="3249300" cy="2615700"/>
          </a:xfrm>
          <a:prstGeom prst="triangle">
            <a:avLst>
              <a:gd name="adj" fmla="val 50000"/>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2"/>
          <p:cNvSpPr txBox="1"/>
          <p:nvPr/>
        </p:nvSpPr>
        <p:spPr>
          <a:xfrm>
            <a:off x="2862000" y="559825"/>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Nature</a:t>
            </a:r>
            <a:endParaRPr sz="3000" b="1">
              <a:solidFill>
                <a:schemeClr val="lt1"/>
              </a:solidFill>
              <a:latin typeface="Open Sans"/>
              <a:ea typeface="Open Sans"/>
              <a:cs typeface="Open Sans"/>
              <a:sym typeface="Open Sans"/>
            </a:endParaRPr>
          </a:p>
        </p:txBody>
      </p:sp>
      <p:sp>
        <p:nvSpPr>
          <p:cNvPr id="177" name="Google Shape;177;p32"/>
          <p:cNvSpPr txBox="1"/>
          <p:nvPr/>
        </p:nvSpPr>
        <p:spPr>
          <a:xfrm>
            <a:off x="1061825" y="3825088"/>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Voies</a:t>
            </a:r>
            <a:endParaRPr sz="3000" b="1">
              <a:solidFill>
                <a:schemeClr val="lt1"/>
              </a:solidFill>
              <a:latin typeface="Open Sans"/>
              <a:ea typeface="Open Sans"/>
              <a:cs typeface="Open Sans"/>
              <a:sym typeface="Open Sans"/>
            </a:endParaRPr>
          </a:p>
        </p:txBody>
      </p:sp>
      <p:sp>
        <p:nvSpPr>
          <p:cNvPr id="178" name="Google Shape;178;p32"/>
          <p:cNvSpPr txBox="1"/>
          <p:nvPr/>
        </p:nvSpPr>
        <p:spPr>
          <a:xfrm>
            <a:off x="4846750" y="3825088"/>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Tension</a:t>
            </a:r>
            <a:endParaRPr sz="3000" b="1">
              <a:solidFill>
                <a:schemeClr val="lt1"/>
              </a:solidFill>
              <a:latin typeface="Open Sans"/>
              <a:ea typeface="Open Sans"/>
              <a:cs typeface="Open Sans"/>
              <a:sym typeface="Open Sans"/>
            </a:endParaRPr>
          </a:p>
        </p:txBody>
      </p:sp>
      <p:sp>
        <p:nvSpPr>
          <p:cNvPr id="179" name="Google Shape;179;p32"/>
          <p:cNvSpPr txBox="1"/>
          <p:nvPr/>
        </p:nvSpPr>
        <p:spPr>
          <a:xfrm>
            <a:off x="2862000" y="2571750"/>
            <a:ext cx="20484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Royaume</a:t>
            </a:r>
            <a:endParaRPr sz="3000" b="1">
              <a:solidFill>
                <a:schemeClr val="lt1"/>
              </a:solidFill>
              <a:latin typeface="Open Sans"/>
              <a:ea typeface="Open Sans"/>
              <a:cs typeface="Open Sans"/>
              <a:sym typeface="Open Sans"/>
            </a:endParaRPr>
          </a:p>
          <a:p>
            <a:pPr marL="0" lvl="0" indent="0" algn="ctr" rtl="0">
              <a:spcBef>
                <a:spcPts val="0"/>
              </a:spcBef>
              <a:spcAft>
                <a:spcPts val="0"/>
              </a:spcAft>
              <a:buNone/>
            </a:pPr>
            <a:r>
              <a:rPr lang="en-GB" sz="3000" b="1">
                <a:solidFill>
                  <a:schemeClr val="lt1"/>
                </a:solidFill>
                <a:latin typeface="Open Sans"/>
                <a:ea typeface="Open Sans"/>
                <a:cs typeface="Open Sans"/>
                <a:sym typeface="Open Sans"/>
              </a:rPr>
              <a:t>de Dieu</a:t>
            </a:r>
            <a:endParaRPr sz="3000" b="1">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p:nvPr/>
        </p:nvSpPr>
        <p:spPr>
          <a:xfrm>
            <a:off x="592675" y="178475"/>
            <a:ext cx="3118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Response?</a:t>
            </a:r>
            <a:endParaRPr sz="3000" b="1">
              <a:solidFill>
                <a:schemeClr val="lt1"/>
              </a:solidFill>
              <a:latin typeface="Open Sans"/>
              <a:ea typeface="Open Sans"/>
              <a:cs typeface="Open Sans"/>
              <a:sym typeface="Open Sans"/>
            </a:endParaRPr>
          </a:p>
        </p:txBody>
      </p:sp>
      <p:sp>
        <p:nvSpPr>
          <p:cNvPr id="185" name="Google Shape;185;p33"/>
          <p:cNvSpPr txBox="1"/>
          <p:nvPr/>
        </p:nvSpPr>
        <p:spPr>
          <a:xfrm>
            <a:off x="592667" y="907143"/>
            <a:ext cx="7874100" cy="4247400"/>
          </a:xfrm>
          <a:prstGeom prst="rect">
            <a:avLst/>
          </a:prstGeom>
          <a:noFill/>
          <a:ln>
            <a:noFill/>
          </a:ln>
        </p:spPr>
        <p:txBody>
          <a:bodyPr spcFirstLastPara="1" wrap="square" lIns="91425" tIns="45700" rIns="91425" bIns="45700" anchor="t" anchorCtr="0">
            <a:noAutofit/>
          </a:bodyPr>
          <a:lstStyle/>
          <a:p>
            <a:pPr marL="457200" lvl="0" indent="-450850" algn="l" rtl="0">
              <a:lnSpc>
                <a:spcPct val="115000"/>
              </a:lnSpc>
              <a:spcBef>
                <a:spcPts val="1200"/>
              </a:spcBef>
              <a:spcAft>
                <a:spcPts val="0"/>
              </a:spcAft>
              <a:buClr>
                <a:schemeClr val="dk1"/>
              </a:buClr>
              <a:buSzPts val="3500"/>
              <a:buFont typeface="Open Sans"/>
              <a:buChar char="●"/>
            </a:pPr>
            <a:r>
              <a:rPr lang="en-GB" sz="3500">
                <a:solidFill>
                  <a:schemeClr val="dk1"/>
                </a:solidFill>
                <a:highlight>
                  <a:srgbClr val="FFFFFF"/>
                </a:highlight>
                <a:latin typeface="Open Sans"/>
                <a:ea typeface="Open Sans"/>
                <a:cs typeface="Open Sans"/>
                <a:sym typeface="Open Sans"/>
              </a:rPr>
              <a:t>Priez pour le Royaume</a:t>
            </a:r>
            <a:endParaRPr sz="3500">
              <a:solidFill>
                <a:schemeClr val="dk1"/>
              </a:solidFill>
              <a:highlight>
                <a:srgbClr val="FFFFFF"/>
              </a:highlight>
              <a:latin typeface="Open Sans"/>
              <a:ea typeface="Open Sans"/>
              <a:cs typeface="Open Sans"/>
              <a:sym typeface="Open Sans"/>
            </a:endParaRPr>
          </a:p>
          <a:p>
            <a:pPr marL="457200" lvl="0" indent="-450850" algn="l" rtl="0">
              <a:lnSpc>
                <a:spcPct val="115000"/>
              </a:lnSpc>
              <a:spcBef>
                <a:spcPts val="0"/>
              </a:spcBef>
              <a:spcAft>
                <a:spcPts val="0"/>
              </a:spcAft>
              <a:buClr>
                <a:schemeClr val="dk1"/>
              </a:buClr>
              <a:buSzPts val="3500"/>
              <a:buFont typeface="Open Sans"/>
              <a:buChar char="●"/>
            </a:pPr>
            <a:r>
              <a:rPr lang="en-GB" sz="3500">
                <a:solidFill>
                  <a:schemeClr val="dk1"/>
                </a:solidFill>
                <a:highlight>
                  <a:srgbClr val="FFFFFF"/>
                </a:highlight>
                <a:latin typeface="Open Sans"/>
                <a:ea typeface="Open Sans"/>
                <a:cs typeface="Open Sans"/>
                <a:sym typeface="Open Sans"/>
              </a:rPr>
              <a:t>Enseigner  le Royaume aux personnes</a:t>
            </a:r>
            <a:endParaRPr sz="3500">
              <a:solidFill>
                <a:schemeClr val="dk1"/>
              </a:solidFill>
              <a:highlight>
                <a:srgbClr val="FFFFFF"/>
              </a:highlight>
              <a:latin typeface="Open Sans"/>
              <a:ea typeface="Open Sans"/>
              <a:cs typeface="Open Sans"/>
              <a:sym typeface="Open Sans"/>
            </a:endParaRPr>
          </a:p>
          <a:p>
            <a:pPr marL="457200" lvl="0" indent="-450850" algn="l" rtl="0">
              <a:lnSpc>
                <a:spcPct val="115000"/>
              </a:lnSpc>
              <a:spcBef>
                <a:spcPts val="0"/>
              </a:spcBef>
              <a:spcAft>
                <a:spcPts val="0"/>
              </a:spcAft>
              <a:buClr>
                <a:schemeClr val="dk1"/>
              </a:buClr>
              <a:buSzPts val="3500"/>
              <a:buFont typeface="Open Sans"/>
              <a:buChar char="●"/>
            </a:pPr>
            <a:r>
              <a:rPr lang="en-GB" sz="3500">
                <a:solidFill>
                  <a:schemeClr val="dk1"/>
                </a:solidFill>
                <a:highlight>
                  <a:srgbClr val="FFFFFF"/>
                </a:highlight>
                <a:latin typeface="Open Sans"/>
                <a:ea typeface="Open Sans"/>
                <a:cs typeface="Open Sans"/>
                <a:sym typeface="Open Sans"/>
              </a:rPr>
              <a:t>Vivre les valeurs du Royaume</a:t>
            </a:r>
            <a:endParaRPr sz="3500">
              <a:solidFill>
                <a:schemeClr val="dk1"/>
              </a:solidFill>
              <a:highlight>
                <a:srgbClr val="FFFFFF"/>
              </a:highlight>
              <a:latin typeface="Open Sans"/>
              <a:ea typeface="Open Sans"/>
              <a:cs typeface="Open Sans"/>
              <a:sym typeface="Open Sans"/>
            </a:endParaRPr>
          </a:p>
          <a:p>
            <a:pPr marL="457200" lvl="0" indent="-450850" algn="l" rtl="0">
              <a:lnSpc>
                <a:spcPct val="115000"/>
              </a:lnSpc>
              <a:spcBef>
                <a:spcPts val="0"/>
              </a:spcBef>
              <a:spcAft>
                <a:spcPts val="0"/>
              </a:spcAft>
              <a:buClr>
                <a:schemeClr val="dk1"/>
              </a:buClr>
              <a:buSzPts val="3500"/>
              <a:buFont typeface="Open Sans"/>
              <a:buChar char="●"/>
            </a:pPr>
            <a:r>
              <a:rPr lang="en-GB" sz="3500">
                <a:solidFill>
                  <a:schemeClr val="dk1"/>
                </a:solidFill>
                <a:highlight>
                  <a:srgbClr val="FFFFFF"/>
                </a:highlight>
                <a:latin typeface="Open Sans"/>
                <a:ea typeface="Open Sans"/>
                <a:cs typeface="Open Sans"/>
                <a:sym typeface="Open Sans"/>
              </a:rPr>
              <a:t>Démontrer le Royaume</a:t>
            </a:r>
            <a:endParaRPr sz="4500" b="1">
              <a:solidFill>
                <a:schemeClr val="lt1"/>
              </a:solidFill>
              <a:latin typeface="Century Gothic"/>
              <a:ea typeface="Century Gothic"/>
              <a:cs typeface="Century Gothic"/>
              <a:sym typeface="Century Gothic"/>
            </a:endParaRPr>
          </a:p>
          <a:p>
            <a:pPr marL="457200" marR="0" lvl="0" indent="0" algn="just" rtl="0">
              <a:spcBef>
                <a:spcPts val="1200"/>
              </a:spcBef>
              <a:spcAft>
                <a:spcPts val="0"/>
              </a:spcAft>
              <a:buNone/>
            </a:pPr>
            <a:endParaRPr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txBox="1"/>
          <p:nvPr/>
        </p:nvSpPr>
        <p:spPr>
          <a:xfrm>
            <a:off x="678696" y="2015006"/>
            <a:ext cx="7447800" cy="11391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FFFFFF"/>
              </a:buClr>
              <a:buSzPts val="3400"/>
              <a:buFont typeface="Open Sans"/>
              <a:buNone/>
            </a:pPr>
            <a:r>
              <a:rPr lang="en-GB" sz="3400" b="1">
                <a:solidFill>
                  <a:srgbClr val="FFFFFF"/>
                </a:solidFill>
                <a:latin typeface="Open Sans"/>
                <a:ea typeface="Open Sans"/>
                <a:cs typeface="Open Sans"/>
                <a:sym typeface="Open Sans"/>
              </a:rPr>
              <a:t>LE ROYAUME DE DIEU QUI REMPLIT LA TERRE</a:t>
            </a:r>
            <a:endParaRPr sz="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8"/>
          <p:cNvSpPr txBox="1">
            <a:spLocks noGrp="1"/>
          </p:cNvSpPr>
          <p:nvPr>
            <p:ph type="ctrTitle" idx="4294967295"/>
          </p:nvPr>
        </p:nvSpPr>
        <p:spPr>
          <a:xfrm>
            <a:off x="685801" y="1597820"/>
            <a:ext cx="7772400" cy="1102500"/>
          </a:xfrm>
          <a:prstGeom prst="rect">
            <a:avLst/>
          </a:prstGeom>
          <a:noFill/>
          <a:ln>
            <a:noFill/>
          </a:ln>
        </p:spPr>
        <p:txBody>
          <a:bodyPr spcFirstLastPara="1" wrap="square" lIns="45725" tIns="45725" rIns="45725" bIns="45725" anchor="t" anchorCtr="0">
            <a:normAutofit fontScale="90000"/>
          </a:bodyPr>
          <a:lstStyle/>
          <a:p>
            <a:pPr marL="0" marR="0" lvl="0" indent="0" algn="ctr" rtl="0">
              <a:lnSpc>
                <a:spcPct val="100000"/>
              </a:lnSpc>
              <a:spcBef>
                <a:spcPts val="0"/>
              </a:spcBef>
              <a:spcAft>
                <a:spcPts val="0"/>
              </a:spcAft>
              <a:buClr>
                <a:srgbClr val="000000"/>
              </a:buClr>
              <a:buSzPct val="100000"/>
              <a:buFont typeface="Calibri"/>
              <a:buNone/>
            </a:pPr>
            <a:endParaRPr sz="6800" b="0" i="0" u="none" strike="noStrike" cap="none">
              <a:solidFill>
                <a:srgbClr val="000000"/>
              </a:solidFill>
              <a:latin typeface="Calibri"/>
              <a:ea typeface="Calibri"/>
              <a:cs typeface="Calibri"/>
              <a:sym typeface="Calibri"/>
            </a:endParaRPr>
          </a:p>
        </p:txBody>
      </p:sp>
      <p:sp>
        <p:nvSpPr>
          <p:cNvPr id="82" name="Google Shape;82;p18"/>
          <p:cNvSpPr txBox="1">
            <a:spLocks noGrp="1"/>
          </p:cNvSpPr>
          <p:nvPr>
            <p:ph type="subTitle" idx="4294967295"/>
          </p:nvPr>
        </p:nvSpPr>
        <p:spPr>
          <a:xfrm>
            <a:off x="1371603" y="2914650"/>
            <a:ext cx="6400800" cy="1314600"/>
          </a:xfrm>
          <a:prstGeom prst="rect">
            <a:avLst/>
          </a:prstGeom>
          <a:noFill/>
          <a:ln>
            <a:noFill/>
          </a:ln>
        </p:spPr>
        <p:txBody>
          <a:bodyPr spcFirstLastPara="1" wrap="square" lIns="45725" tIns="45725" rIns="45725" bIns="45725" anchor="t" anchorCtr="0">
            <a:normAutofit/>
          </a:bodyPr>
          <a:lstStyle/>
          <a:p>
            <a:pPr marL="0" marR="0" lvl="0" indent="0" algn="ctr" rtl="0">
              <a:lnSpc>
                <a:spcPct val="100000"/>
              </a:lnSpc>
              <a:spcBef>
                <a:spcPts val="0"/>
              </a:spcBef>
              <a:spcAft>
                <a:spcPts val="0"/>
              </a:spcAft>
              <a:buClr>
                <a:srgbClr val="888888"/>
              </a:buClr>
              <a:buSzPts val="5600"/>
              <a:buFont typeface="Calibri"/>
              <a:buNone/>
            </a:pPr>
            <a:endParaRPr sz="5600" b="0" i="0" u="none" strike="noStrike" cap="none">
              <a:solidFill>
                <a:srgbClr val="888888"/>
              </a:solidFill>
              <a:latin typeface="Calibri"/>
              <a:ea typeface="Calibri"/>
              <a:cs typeface="Calibri"/>
              <a:sym typeface="Calibri"/>
            </a:endParaRPr>
          </a:p>
        </p:txBody>
      </p:sp>
      <p:pic>
        <p:nvPicPr>
          <p:cNvPr id="83" name="Google Shape;83;p18" descr="Big_Idea_main.jpg"/>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p:nvPr/>
        </p:nvSpPr>
        <p:spPr>
          <a:xfrm>
            <a:off x="613596" y="694231"/>
            <a:ext cx="7447800" cy="6156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FFFFFF"/>
              </a:buClr>
              <a:buSzPts val="3400"/>
              <a:buFont typeface="Open Sans"/>
              <a:buNone/>
            </a:pPr>
            <a:r>
              <a:rPr lang="en-GB" sz="3400" b="1">
                <a:solidFill>
                  <a:srgbClr val="FFFFFF"/>
                </a:solidFill>
                <a:latin typeface="Open Sans"/>
                <a:ea typeface="Open Sans"/>
                <a:cs typeface="Open Sans"/>
                <a:sym typeface="Open Sans"/>
              </a:rPr>
              <a:t>Quelle est la vision de Dieu?</a:t>
            </a:r>
            <a:endParaRPr sz="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p:nvPr/>
        </p:nvSpPr>
        <p:spPr>
          <a:xfrm>
            <a:off x="613596" y="694231"/>
            <a:ext cx="7447800" cy="6156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FFFFFF"/>
              </a:buClr>
              <a:buSzPts val="3400"/>
              <a:buFont typeface="Open Sans"/>
              <a:buNone/>
            </a:pPr>
            <a:r>
              <a:rPr lang="en-GB" sz="3400" b="1">
                <a:solidFill>
                  <a:srgbClr val="FFFFFF"/>
                </a:solidFill>
                <a:latin typeface="Open Sans"/>
                <a:ea typeface="Open Sans"/>
                <a:cs typeface="Open Sans"/>
                <a:sym typeface="Open Sans"/>
              </a:rPr>
              <a:t>Quelle est la vision de Dieu?</a:t>
            </a:r>
            <a:endParaRPr sz="500"/>
          </a:p>
        </p:txBody>
      </p:sp>
      <p:sp>
        <p:nvSpPr>
          <p:cNvPr id="94" name="Google Shape;94;p20"/>
          <p:cNvSpPr txBox="1"/>
          <p:nvPr/>
        </p:nvSpPr>
        <p:spPr>
          <a:xfrm>
            <a:off x="613600" y="1402775"/>
            <a:ext cx="7638900" cy="201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chemeClr val="lt1"/>
                </a:solidFill>
              </a:rPr>
              <a:t>Notre Père, toi qui es dans les cieux, que tu sois reconnu pour Dieu,</a:t>
            </a:r>
            <a:r>
              <a:rPr lang="en-GB" sz="1550">
                <a:solidFill>
                  <a:schemeClr val="lt1"/>
                </a:solidFill>
              </a:rPr>
              <a:t> </a:t>
            </a:r>
            <a:r>
              <a:rPr lang="en-GB" sz="1700">
                <a:solidFill>
                  <a:schemeClr val="lt1"/>
                </a:solidFill>
              </a:rPr>
              <a:t>que ton règne vienne, que ta torts volonté soit faite, et tout cela, sur la terre comme au ciel.</a:t>
            </a:r>
            <a:r>
              <a:rPr lang="en-GB" sz="1550">
                <a:solidFill>
                  <a:schemeClr val="lt1"/>
                </a:solidFill>
              </a:rPr>
              <a:t> </a:t>
            </a:r>
            <a:r>
              <a:rPr lang="en-GB" sz="1700">
                <a:solidFill>
                  <a:schemeClr val="lt1"/>
                </a:solidFill>
              </a:rPr>
              <a:t>Donne-nous aujourd'hui le pain dont nous avons besoin,</a:t>
            </a:r>
            <a:r>
              <a:rPr lang="en-GB" sz="1550">
                <a:solidFill>
                  <a:schemeClr val="lt1"/>
                </a:solidFill>
              </a:rPr>
              <a:t>  </a:t>
            </a:r>
            <a:r>
              <a:rPr lang="en-GB" sz="1700">
                <a:solidFill>
                  <a:schemeClr val="lt1"/>
                </a:solidFill>
              </a:rPr>
              <a:t>pardonne-nous nos offences envers toi comme nous pardonnons nous-mêmes les torts des autres envers nous.</a:t>
            </a:r>
            <a:r>
              <a:rPr lang="en-GB" sz="1550">
                <a:solidFill>
                  <a:schemeClr val="lt1"/>
                </a:solidFill>
              </a:rPr>
              <a:t>  </a:t>
            </a:r>
            <a:r>
              <a:rPr lang="en-GB" sz="1700">
                <a:solidFill>
                  <a:schemeClr val="lt1"/>
                </a:solidFill>
              </a:rPr>
              <a:t>Garde-nous de céder à la tentation, et surtout, délivre-nous du diable. Car à toi appartiennent le règne et la puissance et la gloire à jamais.</a:t>
            </a:r>
            <a:endParaRPr sz="19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1"/>
          <p:cNvSpPr txBox="1"/>
          <p:nvPr/>
        </p:nvSpPr>
        <p:spPr>
          <a:xfrm>
            <a:off x="678696" y="2015006"/>
            <a:ext cx="7447800" cy="11391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FFFFFF"/>
              </a:buClr>
              <a:buSzPts val="3400"/>
              <a:buFont typeface="Open Sans"/>
              <a:buNone/>
            </a:pPr>
            <a:r>
              <a:rPr lang="en-GB" sz="3400" b="1">
                <a:solidFill>
                  <a:srgbClr val="FFFFFF"/>
                </a:solidFill>
                <a:latin typeface="Open Sans"/>
                <a:ea typeface="Open Sans"/>
                <a:cs typeface="Open Sans"/>
                <a:sym typeface="Open Sans"/>
              </a:rPr>
              <a:t>LE ROYAUME DE DIEU REMPLIT LA TERRE</a:t>
            </a:r>
            <a:endParaRPr sz="5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2"/>
          <p:cNvSpPr/>
          <p:nvPr/>
        </p:nvSpPr>
        <p:spPr>
          <a:xfrm>
            <a:off x="2182900" y="1187700"/>
            <a:ext cx="3249300" cy="2615700"/>
          </a:xfrm>
          <a:prstGeom prst="triangle">
            <a:avLst>
              <a:gd name="adj" fmla="val 50000"/>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2"/>
          <p:cNvSpPr txBox="1"/>
          <p:nvPr/>
        </p:nvSpPr>
        <p:spPr>
          <a:xfrm>
            <a:off x="2862000" y="2571750"/>
            <a:ext cx="20484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900" b="1">
                <a:solidFill>
                  <a:schemeClr val="lt1"/>
                </a:solidFill>
                <a:latin typeface="Open Sans"/>
                <a:ea typeface="Open Sans"/>
                <a:cs typeface="Open Sans"/>
                <a:sym typeface="Open Sans"/>
              </a:rPr>
              <a:t>ROYAUME DE DIEU</a:t>
            </a:r>
            <a:endParaRPr sz="2900" b="1">
              <a:solidFill>
                <a:schemeClr val="lt1"/>
              </a:solidFill>
              <a:latin typeface="Open Sans"/>
              <a:ea typeface="Open Sans"/>
              <a:cs typeface="Open Sans"/>
              <a:sym typeface="Open Sans"/>
            </a:endParaRPr>
          </a:p>
        </p:txBody>
      </p:sp>
      <p:sp>
        <p:nvSpPr>
          <p:cNvPr id="106" name="Google Shape;106;p22"/>
          <p:cNvSpPr txBox="1"/>
          <p:nvPr/>
        </p:nvSpPr>
        <p:spPr>
          <a:xfrm>
            <a:off x="297346" y="247781"/>
            <a:ext cx="7447800" cy="615600"/>
          </a:xfrm>
          <a:prstGeom prst="rect">
            <a:avLst/>
          </a:prstGeom>
          <a:noFill/>
          <a:ln>
            <a:noFill/>
          </a:ln>
        </p:spPr>
        <p:txBody>
          <a:bodyPr spcFirstLastPara="1" wrap="square" lIns="45725" tIns="45725" rIns="45725" bIns="45725" anchor="t" anchorCtr="0">
            <a:spAutoFit/>
          </a:bodyPr>
          <a:lstStyle/>
          <a:p>
            <a:pPr marL="0" marR="0" lvl="0" indent="0" algn="l" rtl="0">
              <a:lnSpc>
                <a:spcPct val="100000"/>
              </a:lnSpc>
              <a:spcBef>
                <a:spcPts val="0"/>
              </a:spcBef>
              <a:spcAft>
                <a:spcPts val="0"/>
              </a:spcAft>
              <a:buClr>
                <a:srgbClr val="FFFFFF"/>
              </a:buClr>
              <a:buSzPts val="3400"/>
              <a:buFont typeface="Open Sans"/>
              <a:buNone/>
            </a:pPr>
            <a:r>
              <a:rPr lang="en-GB" sz="3400" b="1">
                <a:solidFill>
                  <a:srgbClr val="FFFFFF"/>
                </a:solidFill>
                <a:latin typeface="Open Sans"/>
                <a:ea typeface="Open Sans"/>
                <a:cs typeface="Open Sans"/>
                <a:sym typeface="Open Sans"/>
              </a:rPr>
              <a:t>CENTRALITE</a:t>
            </a:r>
            <a:endParaRPr sz="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3"/>
          <p:cNvSpPr/>
          <p:nvPr/>
        </p:nvSpPr>
        <p:spPr>
          <a:xfrm>
            <a:off x="2182900" y="1187700"/>
            <a:ext cx="3249300" cy="2615700"/>
          </a:xfrm>
          <a:prstGeom prst="triangle">
            <a:avLst>
              <a:gd name="adj" fmla="val 50000"/>
            </a:avLst>
          </a:prstGeom>
          <a:solidFill>
            <a:schemeClr val="lt2"/>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3"/>
          <p:cNvSpPr txBox="1"/>
          <p:nvPr/>
        </p:nvSpPr>
        <p:spPr>
          <a:xfrm>
            <a:off x="2862000" y="559825"/>
            <a:ext cx="20484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000" b="1">
                <a:solidFill>
                  <a:schemeClr val="lt1"/>
                </a:solidFill>
                <a:latin typeface="Open Sans"/>
                <a:ea typeface="Open Sans"/>
                <a:cs typeface="Open Sans"/>
                <a:sym typeface="Open Sans"/>
              </a:rPr>
              <a:t>Nature</a:t>
            </a:r>
            <a:endParaRPr sz="3000" b="1">
              <a:solidFill>
                <a:schemeClr val="lt1"/>
              </a:solidFill>
              <a:latin typeface="Open Sans"/>
              <a:ea typeface="Open Sans"/>
              <a:cs typeface="Open Sans"/>
              <a:sym typeface="Open Sans"/>
            </a:endParaRPr>
          </a:p>
        </p:txBody>
      </p:sp>
      <p:sp>
        <p:nvSpPr>
          <p:cNvPr id="113" name="Google Shape;113;p23"/>
          <p:cNvSpPr txBox="1"/>
          <p:nvPr/>
        </p:nvSpPr>
        <p:spPr>
          <a:xfrm>
            <a:off x="2783350" y="2571750"/>
            <a:ext cx="20484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900" b="1">
                <a:solidFill>
                  <a:schemeClr val="lt1"/>
                </a:solidFill>
                <a:latin typeface="Open Sans"/>
                <a:ea typeface="Open Sans"/>
                <a:cs typeface="Open Sans"/>
                <a:sym typeface="Open Sans"/>
              </a:rPr>
              <a:t>ROYAUME DE DIEU</a:t>
            </a:r>
            <a:endParaRPr sz="2800" b="1">
              <a:solidFill>
                <a:schemeClr val="lt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p:nvPr/>
        </p:nvSpPr>
        <p:spPr>
          <a:xfrm>
            <a:off x="1125425" y="2278775"/>
            <a:ext cx="7245600" cy="1323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3000" b="1">
                <a:solidFill>
                  <a:schemeClr val="lt1"/>
                </a:solidFill>
                <a:latin typeface="Open Sans"/>
                <a:ea typeface="Open Sans"/>
                <a:cs typeface="Open Sans"/>
                <a:sym typeface="Open Sans"/>
              </a:rPr>
              <a:t>Your Kingdom Come</a:t>
            </a:r>
            <a:endParaRPr sz="3000" b="1">
              <a:solidFill>
                <a:schemeClr val="lt1"/>
              </a:solidFill>
              <a:latin typeface="Open Sans"/>
              <a:ea typeface="Open Sans"/>
              <a:cs typeface="Open Sans"/>
              <a:sym typeface="Open Sans"/>
            </a:endParaRPr>
          </a:p>
          <a:p>
            <a:pPr marL="0" lvl="0" indent="0" algn="just" rtl="0">
              <a:spcBef>
                <a:spcPts val="0"/>
              </a:spcBef>
              <a:spcAft>
                <a:spcPts val="0"/>
              </a:spcAft>
              <a:buNone/>
            </a:pPr>
            <a:r>
              <a:rPr lang="en-GB" sz="3000" b="1">
                <a:solidFill>
                  <a:schemeClr val="lt1"/>
                </a:solidFill>
                <a:latin typeface="Open Sans"/>
                <a:ea typeface="Open Sans"/>
                <a:cs typeface="Open Sans"/>
                <a:sym typeface="Open Sans"/>
              </a:rPr>
              <a:t>Your Will be Done</a:t>
            </a:r>
            <a:endParaRPr sz="3000" b="1">
              <a:solidFill>
                <a:schemeClr val="lt1"/>
              </a:solidFill>
              <a:latin typeface="Open Sans"/>
              <a:ea typeface="Open Sans"/>
              <a:cs typeface="Open Sans"/>
              <a:sym typeface="Open Sans"/>
            </a:endParaRPr>
          </a:p>
          <a:p>
            <a:pPr marL="0" lvl="0" indent="0" algn="l" rtl="0">
              <a:spcBef>
                <a:spcPts val="0"/>
              </a:spcBef>
              <a:spcAft>
                <a:spcPts val="1200"/>
              </a:spcAft>
              <a:buNone/>
            </a:pPr>
            <a:endParaRPr>
              <a:solidFill>
                <a:schemeClr val="lt1"/>
              </a:solidFill>
            </a:endParaRPr>
          </a:p>
        </p:txBody>
      </p:sp>
      <p:pic>
        <p:nvPicPr>
          <p:cNvPr id="119" name="Google Shape;119;p24"/>
          <p:cNvPicPr preferRelativeResize="0"/>
          <p:nvPr/>
        </p:nvPicPr>
        <p:blipFill>
          <a:blip r:embed="rId3">
            <a:alphaModFix/>
          </a:blip>
          <a:stretch>
            <a:fillRect/>
          </a:stretch>
        </p:blipFill>
        <p:spPr>
          <a:xfrm>
            <a:off x="1380150" y="585047"/>
            <a:ext cx="4493000" cy="3861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759</Words>
  <Application>Microsoft Macintosh PowerPoint</Application>
  <PresentationFormat>Affichage à l'écran (16:9)</PresentationFormat>
  <Paragraphs>85</Paragraphs>
  <Slides>18</Slides>
  <Notes>18</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18</vt:i4>
      </vt:variant>
    </vt:vector>
  </HeadingPairs>
  <TitlesOfParts>
    <vt:vector size="26" baseType="lpstr">
      <vt:lpstr>Open Sans</vt:lpstr>
      <vt:lpstr>Calibri</vt:lpstr>
      <vt:lpstr>Roboto</vt:lpstr>
      <vt:lpstr>Arial</vt:lpstr>
      <vt:lpstr>Century Gothic</vt:lpstr>
      <vt:lpstr>Helvetica Neue</vt:lpstr>
      <vt:lpstr>Simple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ghyselinckyannick</cp:lastModifiedBy>
  <cp:revision>1</cp:revision>
  <dcterms:modified xsi:type="dcterms:W3CDTF">2022-11-29T14:24:07Z</dcterms:modified>
</cp:coreProperties>
</file>